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73" r:id="rId5"/>
    <p:sldId id="4906" r:id="rId6"/>
    <p:sldId id="316" r:id="rId7"/>
    <p:sldId id="312" r:id="rId8"/>
    <p:sldId id="313" r:id="rId9"/>
    <p:sldId id="314" r:id="rId10"/>
    <p:sldId id="315" r:id="rId11"/>
    <p:sldId id="299" r:id="rId12"/>
    <p:sldId id="301" r:id="rId13"/>
    <p:sldId id="302" r:id="rId14"/>
    <p:sldId id="305" r:id="rId15"/>
    <p:sldId id="310" r:id="rId16"/>
    <p:sldId id="297" r:id="rId17"/>
    <p:sldId id="311" r:id="rId18"/>
    <p:sldId id="300" r:id="rId19"/>
    <p:sldId id="4903" r:id="rId20"/>
    <p:sldId id="4904" r:id="rId21"/>
    <p:sldId id="4905" r:id="rId22"/>
    <p:sldId id="4907" r:id="rId23"/>
    <p:sldId id="4908" r:id="rId24"/>
    <p:sldId id="295" r:id="rId25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44" userDrawn="1">
          <p15:clr>
            <a:srgbClr val="A4A3A4"/>
          </p15:clr>
        </p15:guide>
        <p15:guide id="2" pos="4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89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A709D1C-E29C-9A1B-75DE-1D77DF9D9278}" name="Barnes, Jodi" initials="BJ" userId="S::0649997818@FEMA.DHS.GOV::fa2091f1-869e-4083-b5d0-423fe4b7624d" providerId="AD"/>
  <p188:author id="{9F764F30-199F-D921-8F6E-8E6EA2050B5A}" name="Nola, Theresa" initials="NT" userId="S::0458460519@FEMA.DHS.GOV::eefbdae4-0995-4a18-bbde-dbf7880f8dc3" providerId="AD"/>
  <p188:author id="{B009E130-4923-C927-BF8C-9E08C796FE5E}" name="Johnson, Deonna" initials="JD" userId="S::0401804206@FEMA.DHS.GOV::07b0ef67-691a-4436-b56d-7f31e0306114" providerId="AD"/>
  <p188:author id="{2119523F-FA4C-A393-93AE-208C5D09039D}" name="Frego, Michael" initials="FM" userId="S::0034326387@FEMA.DHS.GOV::6f9c4573-e5d3-4ade-a006-9fd26388f912" providerId="AD"/>
  <p188:author id="{30B5989A-BA50-AB49-45D4-A2D22B654CE9}" name="Moline, Julia" initials="MJ" userId="S::0352623406@FEMA.DHS.GOV::c568955f-7095-4b89-9d8f-db070e7d25c6" providerId="AD"/>
  <p188:author id="{27F5E2FA-DFEE-71F5-CD14-5D84C2553231}" name="Gray, Shunte" initials="GS" userId="S::0294277791@FEMA.DHS.GOV::c742e1a3-8783-4a96-a485-0813fd08244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88"/>
    <a:srgbClr val="5A5B5D"/>
    <a:srgbClr val="FFC000"/>
    <a:srgbClr val="005188"/>
    <a:srgbClr val="C0C2C4"/>
    <a:srgbClr val="B0B1B3"/>
    <a:srgbClr val="8A8B8A"/>
    <a:srgbClr val="002F80"/>
    <a:srgbClr val="003366"/>
    <a:srgbClr val="0072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3CB3FA-EE56-4DCC-B193-568B8E8F9A9B}" v="1" dt="2024-04-20T14:58:38.270"/>
  </p1510:revLst>
</p1510:revInfo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500" autoAdjust="0"/>
  </p:normalViewPr>
  <p:slideViewPr>
    <p:cSldViewPr snapToGrid="0">
      <p:cViewPr varScale="1">
        <p:scale>
          <a:sx n="76" d="100"/>
          <a:sy n="76" d="100"/>
        </p:scale>
        <p:origin x="272" y="52"/>
      </p:cViewPr>
      <p:guideLst>
        <p:guide orient="horz" pos="944"/>
        <p:guide pos="4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gers, Angele" userId="033f9b2b-8c40-4818-9e5b-7f0a7440402e" providerId="ADAL" clId="{113CB3FA-EE56-4DCC-B193-568B8E8F9A9B}"/>
    <pc:docChg chg="modSld modNotesMaster modHandout">
      <pc:chgData name="Rogers, Angele" userId="033f9b2b-8c40-4818-9e5b-7f0a7440402e" providerId="ADAL" clId="{113CB3FA-EE56-4DCC-B193-568B8E8F9A9B}" dt="2024-04-20T15:24:37.528" v="23" actId="1035"/>
      <pc:docMkLst>
        <pc:docMk/>
      </pc:docMkLst>
      <pc:sldChg chg="modSp mod">
        <pc:chgData name="Rogers, Angele" userId="033f9b2b-8c40-4818-9e5b-7f0a7440402e" providerId="ADAL" clId="{113CB3FA-EE56-4DCC-B193-568B8E8F9A9B}" dt="2024-04-20T15:03:32.182" v="1" actId="20577"/>
        <pc:sldMkLst>
          <pc:docMk/>
          <pc:sldMk cId="3765048368" sldId="273"/>
        </pc:sldMkLst>
        <pc:spChg chg="mod">
          <ac:chgData name="Rogers, Angele" userId="033f9b2b-8c40-4818-9e5b-7f0a7440402e" providerId="ADAL" clId="{113CB3FA-EE56-4DCC-B193-568B8E8F9A9B}" dt="2024-04-20T15:03:32.182" v="1" actId="20577"/>
          <ac:spMkLst>
            <pc:docMk/>
            <pc:sldMk cId="3765048368" sldId="273"/>
            <ac:spMk id="2" creationId="{00000000-0000-0000-0000-000000000000}"/>
          </ac:spMkLst>
        </pc:spChg>
      </pc:sldChg>
      <pc:sldChg chg="modSp mod">
        <pc:chgData name="Rogers, Angele" userId="033f9b2b-8c40-4818-9e5b-7f0a7440402e" providerId="ADAL" clId="{113CB3FA-EE56-4DCC-B193-568B8E8F9A9B}" dt="2024-04-20T15:11:48.640" v="5" actId="20577"/>
        <pc:sldMkLst>
          <pc:docMk/>
          <pc:sldMk cId="4225265588" sldId="316"/>
        </pc:sldMkLst>
        <pc:spChg chg="mod">
          <ac:chgData name="Rogers, Angele" userId="033f9b2b-8c40-4818-9e5b-7f0a7440402e" providerId="ADAL" clId="{113CB3FA-EE56-4DCC-B193-568B8E8F9A9B}" dt="2024-04-20T15:11:48.640" v="5" actId="20577"/>
          <ac:spMkLst>
            <pc:docMk/>
            <pc:sldMk cId="4225265588" sldId="316"/>
            <ac:spMk id="3" creationId="{44213F32-2D58-964B-5375-7CB9C9DFEB9B}"/>
          </ac:spMkLst>
        </pc:spChg>
      </pc:sldChg>
      <pc:sldChg chg="modSp mod">
        <pc:chgData name="Rogers, Angele" userId="033f9b2b-8c40-4818-9e5b-7f0a7440402e" providerId="ADAL" clId="{113CB3FA-EE56-4DCC-B193-568B8E8F9A9B}" dt="2024-04-20T15:24:37.528" v="23" actId="1035"/>
        <pc:sldMkLst>
          <pc:docMk/>
          <pc:sldMk cId="2115421808" sldId="4903"/>
        </pc:sldMkLst>
        <pc:spChg chg="mod">
          <ac:chgData name="Rogers, Angele" userId="033f9b2b-8c40-4818-9e5b-7f0a7440402e" providerId="ADAL" clId="{113CB3FA-EE56-4DCC-B193-568B8E8F9A9B}" dt="2024-04-20T15:24:37.528" v="23" actId="1035"/>
          <ac:spMkLst>
            <pc:docMk/>
            <pc:sldMk cId="2115421808" sldId="4903"/>
            <ac:spMk id="7" creationId="{E48761A8-D6F1-E216-BAD9-61D1EA0E3EAB}"/>
          </ac:spMkLst>
        </pc:spChg>
      </pc:sldChg>
      <pc:sldChg chg="modSp mod">
        <pc:chgData name="Rogers, Angele" userId="033f9b2b-8c40-4818-9e5b-7f0a7440402e" providerId="ADAL" clId="{113CB3FA-EE56-4DCC-B193-568B8E8F9A9B}" dt="2024-04-20T15:15:27.078" v="6" actId="14100"/>
        <pc:sldMkLst>
          <pc:docMk/>
          <pc:sldMk cId="134954150" sldId="4904"/>
        </pc:sldMkLst>
        <pc:spChg chg="mod">
          <ac:chgData name="Rogers, Angele" userId="033f9b2b-8c40-4818-9e5b-7f0a7440402e" providerId="ADAL" clId="{113CB3FA-EE56-4DCC-B193-568B8E8F9A9B}" dt="2024-04-20T15:15:27.078" v="6" actId="14100"/>
          <ac:spMkLst>
            <pc:docMk/>
            <pc:sldMk cId="134954150" sldId="4904"/>
            <ac:spMk id="7" creationId="{E48761A8-D6F1-E216-BAD9-61D1EA0E3EA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6FCA97C3-C405-524D-9CBE-0BC0D8901EF2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34E3284D-1414-D044-813C-490EC2E12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3493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9111BCE4-DA71-794C-BB20-C7FCCBD5454E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7" tIns="46244" rIns="92487" bIns="462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7" tIns="46244" rIns="92487" bIns="462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4BAF53EF-993C-FF42-8B62-CEF57763A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1731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794"/>
              </a:spcAft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AF53EF-993C-FF42-8B62-CEF57763A7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80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794"/>
              </a:spcAft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AF53EF-993C-FF42-8B62-CEF57763A78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0298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AF53EF-993C-FF42-8B62-CEF57763A78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1102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AF53EF-993C-FF42-8B62-CEF57763A78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8701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AF53EF-993C-FF42-8B62-CEF57763A78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9391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3635" indent="-283635">
              <a:lnSpc>
                <a:spcPct val="107000"/>
              </a:lnSpc>
              <a:spcAft>
                <a:spcPts val="1489"/>
              </a:spcAft>
              <a:buFont typeface="Arial" panose="020B0604020202020204" pitchFamily="34" charset="0"/>
              <a:buChar char="•"/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0181" indent="-170181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70745">
              <a:defRPr/>
            </a:pPr>
            <a:fld id="{4BAF53EF-993C-FF42-8B62-CEF57763A78D}" type="slidenum">
              <a:rPr lang="en-US">
                <a:solidFill>
                  <a:prstClr val="black"/>
                </a:solidFill>
                <a:latin typeface="Calibri"/>
              </a:rPr>
              <a:pPr defTabSz="470745">
                <a:defRPr/>
              </a:pPr>
              <a:t>16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96534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0181" indent="-170181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70745">
              <a:defRPr/>
            </a:pPr>
            <a:fld id="{4BAF53EF-993C-FF42-8B62-CEF57763A78D}" type="slidenum">
              <a:rPr lang="en-US">
                <a:solidFill>
                  <a:prstClr val="black"/>
                </a:solidFill>
                <a:latin typeface="Calibri"/>
              </a:rPr>
              <a:pPr defTabSz="470745">
                <a:defRPr/>
              </a:pPr>
              <a:t>17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31760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0181" indent="-170181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70745">
              <a:defRPr/>
            </a:pPr>
            <a:fld id="{4BAF53EF-993C-FF42-8B62-CEF57763A78D}" type="slidenum">
              <a:rPr lang="en-US">
                <a:solidFill>
                  <a:prstClr val="black"/>
                </a:solidFill>
                <a:latin typeface="Calibri"/>
              </a:rPr>
              <a:pPr defTabSz="470745">
                <a:defRPr/>
              </a:pPr>
              <a:t>18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64956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AF53EF-993C-FF42-8B62-CEF57763A78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631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AF53EF-993C-FF42-8B62-CEF57763A78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806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AF53EF-993C-FF42-8B62-CEF57763A78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27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AF53EF-993C-FF42-8B62-CEF57763A78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310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AF53EF-993C-FF42-8B62-CEF57763A78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913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AF53EF-993C-FF42-8B62-CEF57763A78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216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AF53EF-993C-FF42-8B62-CEF57763A78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128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794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Mock up of the streamline RI splash page. You can see it’s very obvious for a survivor to apply for assistance.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AF53EF-993C-FF42-8B62-CEF57763A78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1607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794"/>
              </a:spcAft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AF53EF-993C-FF42-8B62-CEF57763A78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948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low i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8189" y="2164956"/>
            <a:ext cx="10715627" cy="743347"/>
          </a:xfrm>
        </p:spPr>
        <p:txBody>
          <a:bodyPr>
            <a:normAutofit/>
          </a:bodyPr>
          <a:lstStyle>
            <a:lvl1pPr>
              <a:defRPr sz="4000" b="0">
                <a:solidFill>
                  <a:srgbClr val="005288"/>
                </a:solidFill>
                <a:latin typeface="+mj-lt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45067" y="2895600"/>
            <a:ext cx="10708748" cy="114836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3484E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007AB3-9044-9E49-80A1-0B6479D03B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5067" y="4372332"/>
            <a:ext cx="3269721" cy="116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440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38194" y="2098850"/>
            <a:ext cx="5129793" cy="3473276"/>
          </a:xfrm>
          <a:prstGeom prst="rect">
            <a:avLst/>
          </a:prstGeom>
        </p:spPr>
        <p:txBody>
          <a:bodyPr/>
          <a:lstStyle>
            <a:lvl1pPr>
              <a:lnSpc>
                <a:spcPts val="2400"/>
              </a:lnSpc>
              <a:spcBef>
                <a:spcPts val="1000"/>
              </a:spcBef>
              <a:defRPr sz="2000" baseline="0"/>
            </a:lvl1pPr>
            <a:lvl2pPr>
              <a:spcBef>
                <a:spcPts val="1000"/>
              </a:spcBef>
              <a:defRPr sz="1800" baseline="0"/>
            </a:lvl2pPr>
            <a:lvl3pPr>
              <a:spcBef>
                <a:spcPts val="1000"/>
              </a:spcBef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22005" y="1579099"/>
            <a:ext cx="5131808" cy="37167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+mj-lt"/>
                <a:cs typeface="Georgi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22005" y="2098850"/>
            <a:ext cx="5131808" cy="3473276"/>
          </a:xfrm>
          <a:prstGeom prst="rect">
            <a:avLst/>
          </a:prstGeom>
        </p:spPr>
        <p:txBody>
          <a:bodyPr/>
          <a:lstStyle>
            <a:lvl1pPr>
              <a:lnSpc>
                <a:spcPts val="2400"/>
              </a:lnSpc>
              <a:spcBef>
                <a:spcPts val="1000"/>
              </a:spcBef>
              <a:defRPr sz="2000" baseline="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11200" y="1579099"/>
            <a:ext cx="5131808" cy="37167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+mj-lt"/>
                <a:cs typeface="Georgi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738189" y="452440"/>
            <a:ext cx="10715627" cy="743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528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F15D596-468E-7240-AEF9-BE74880DA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173791"/>
            <a:ext cx="4443413" cy="365125"/>
          </a:xfrm>
        </p:spPr>
        <p:txBody>
          <a:bodyPr/>
          <a:lstStyle>
            <a:lvl1pPr>
              <a:defRPr>
                <a:ln>
                  <a:noFill/>
                </a:ln>
                <a:solidFill>
                  <a:srgbClr val="5A5B5D"/>
                </a:solidFill>
              </a:defRPr>
            </a:lvl1pPr>
          </a:lstStyle>
          <a:p>
            <a:r>
              <a:rPr lang="en-US"/>
              <a:t>Federal Emergency Management Agency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A1FB061-3945-984E-B19F-EFD8A4ED495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539413" y="6173791"/>
            <a:ext cx="914403" cy="365125"/>
          </a:xfrm>
        </p:spPr>
        <p:txBody>
          <a:bodyPr/>
          <a:lstStyle>
            <a:lvl1pPr>
              <a:defRPr>
                <a:solidFill>
                  <a:srgbClr val="5A5B5D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D078AD1-E2AC-7E43-A28E-6A771C68E9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457" y="5871061"/>
            <a:ext cx="2027024" cy="81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617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person, boy, child&#10;&#10;Description automatically generated">
            <a:extLst>
              <a:ext uri="{FF2B5EF4-FFF2-40B4-BE49-F238E27FC236}">
                <a16:creationId xmlns:a16="http://schemas.microsoft.com/office/drawing/2014/main" id="{50ABA285-B143-4443-A825-3738EAF52C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9B86FCD-6BA9-694B-A64A-36883B42361C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5A5B5D">
              <a:alpha val="72941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A81BF64-81BE-3944-A21C-CA7BB5AC4A9D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5188">
              <a:alpha val="72941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325908E-DDB4-4D4C-855A-C7F2176C3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8043" y="6409008"/>
            <a:ext cx="485773" cy="201827"/>
          </a:xfrm>
        </p:spPr>
        <p:txBody>
          <a:bodyPr lIns="0" tIns="0" rIns="0" bIns="0" anchor="t" anchorCtr="0"/>
          <a:lstStyle>
            <a:lvl1pPr algn="r">
              <a:defRPr sz="1000" b="0" i="0">
                <a:solidFill>
                  <a:schemeClr val="bg1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067004B6-D9E8-B347-8C38-1EA40A40B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34987" y="6302861"/>
            <a:ext cx="4443413" cy="365125"/>
          </a:xfrm>
        </p:spPr>
        <p:txBody>
          <a:bodyPr/>
          <a:lstStyle>
            <a:lvl1pPr>
              <a:defRPr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Federal Emergency Management Agency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7E2ECF73-45E0-0843-9F3F-68C69CE410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88767" y="2154312"/>
            <a:ext cx="5129793" cy="3473276"/>
          </a:xfrm>
          <a:prstGeom prst="rect">
            <a:avLst/>
          </a:prstGeom>
        </p:spPr>
        <p:txBody>
          <a:bodyPr/>
          <a:lstStyle>
            <a:lvl1pPr>
              <a:lnSpc>
                <a:spcPts val="2400"/>
              </a:lnSpc>
              <a:spcBef>
                <a:spcPts val="1000"/>
              </a:spcBef>
              <a:defRPr sz="2000" baseline="0">
                <a:solidFill>
                  <a:schemeClr val="bg1"/>
                </a:solidFill>
              </a:defRPr>
            </a:lvl1pPr>
            <a:lvl2pPr>
              <a:spcBef>
                <a:spcPts val="1000"/>
              </a:spcBef>
              <a:defRPr sz="1800" baseline="0">
                <a:solidFill>
                  <a:schemeClr val="bg1"/>
                </a:solidFill>
              </a:defRPr>
            </a:lvl2pPr>
            <a:lvl3pPr>
              <a:spcBef>
                <a:spcPts val="1000"/>
              </a:spcBef>
              <a:defRPr sz="1800">
                <a:solidFill>
                  <a:schemeClr val="bg1"/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98E5884-686F-1C45-A0EF-76C8A0A237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1773" y="1634561"/>
            <a:ext cx="5131808" cy="37167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  <a:latin typeface="+mj-lt"/>
                <a:cs typeface="Georgi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57EDE04E-08FC-3448-A184-27468B3BF063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479111" y="2207696"/>
            <a:ext cx="5129793" cy="3473276"/>
          </a:xfrm>
          <a:prstGeom prst="rect">
            <a:avLst/>
          </a:prstGeom>
        </p:spPr>
        <p:txBody>
          <a:bodyPr/>
          <a:lstStyle>
            <a:lvl1pPr>
              <a:lnSpc>
                <a:spcPts val="2400"/>
              </a:lnSpc>
              <a:spcBef>
                <a:spcPts val="1000"/>
              </a:spcBef>
              <a:defRPr sz="2000" baseline="0">
                <a:solidFill>
                  <a:schemeClr val="bg1"/>
                </a:solidFill>
              </a:defRPr>
            </a:lvl1pPr>
            <a:lvl2pPr>
              <a:spcBef>
                <a:spcPts val="1000"/>
              </a:spcBef>
              <a:defRPr sz="1800" baseline="0">
                <a:solidFill>
                  <a:schemeClr val="bg1"/>
                </a:solidFill>
              </a:defRPr>
            </a:lvl2pPr>
            <a:lvl3pPr>
              <a:spcBef>
                <a:spcPts val="1000"/>
              </a:spcBef>
              <a:defRPr sz="1800">
                <a:solidFill>
                  <a:schemeClr val="bg1"/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826B8427-E58C-1441-B60A-E7E51621D61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52117" y="1687945"/>
            <a:ext cx="5131808" cy="37167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  <a:latin typeface="+mj-lt"/>
                <a:cs typeface="Georgi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032822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738189" y="452440"/>
            <a:ext cx="10715627" cy="743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528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Footer Placeholder 10">
            <a:extLst>
              <a:ext uri="{FF2B5EF4-FFF2-40B4-BE49-F238E27FC236}">
                <a16:creationId xmlns:a16="http://schemas.microsoft.com/office/drawing/2014/main" id="{7E97B94E-42E6-4544-9EC8-17245821A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173791"/>
            <a:ext cx="4443413" cy="365125"/>
          </a:xfrm>
        </p:spPr>
        <p:txBody>
          <a:bodyPr/>
          <a:lstStyle>
            <a:lvl1pPr>
              <a:defRPr>
                <a:ln>
                  <a:noFill/>
                </a:ln>
                <a:solidFill>
                  <a:srgbClr val="5A5B5D"/>
                </a:solidFill>
              </a:defRPr>
            </a:lvl1pPr>
          </a:lstStyle>
          <a:p>
            <a:r>
              <a:rPr lang="en-US"/>
              <a:t>Federal Emergency Management Agency</a:t>
            </a:r>
          </a:p>
        </p:txBody>
      </p:sp>
      <p:sp>
        <p:nvSpPr>
          <p:cNvPr id="10" name="Slide Number Placeholder 11">
            <a:extLst>
              <a:ext uri="{FF2B5EF4-FFF2-40B4-BE49-F238E27FC236}">
                <a16:creationId xmlns:a16="http://schemas.microsoft.com/office/drawing/2014/main" id="{254866EA-8482-8548-8A4F-3E9E3B6AB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9413" y="6173791"/>
            <a:ext cx="914403" cy="365125"/>
          </a:xfrm>
        </p:spPr>
        <p:txBody>
          <a:bodyPr/>
          <a:lstStyle>
            <a:lvl1pPr>
              <a:defRPr>
                <a:solidFill>
                  <a:srgbClr val="5A5B5D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D17C2D-11ED-A242-80F3-580A0D3B4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457" y="5871061"/>
            <a:ext cx="2027024" cy="81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4211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38193" y="1549400"/>
            <a:ext cx="10715625" cy="4022725"/>
          </a:xfrm>
          <a:prstGeom prst="rect">
            <a:avLst/>
          </a:prstGeom>
        </p:spPr>
        <p:txBody>
          <a:bodyPr/>
          <a:lstStyle>
            <a:lvl1pPr marL="452628" indent="-457200">
              <a:buClr>
                <a:srgbClr val="101820"/>
              </a:buClr>
              <a:buFont typeface="+mj-lt"/>
              <a:buAutoNum type="arabicPeriod"/>
              <a:defRPr sz="2000">
                <a:solidFill>
                  <a:srgbClr val="101820"/>
                </a:solidFill>
              </a:defRPr>
            </a:lvl1pPr>
            <a:lvl2pPr marL="800100" indent="-342900">
              <a:spcBef>
                <a:spcPts val="1000"/>
              </a:spcBef>
              <a:buClr>
                <a:srgbClr val="101820"/>
              </a:buClr>
              <a:buSzPct val="100000"/>
              <a:buFont typeface="+mj-lt"/>
              <a:buAutoNum type="alphaLcPeriod"/>
              <a:defRPr sz="1800">
                <a:solidFill>
                  <a:srgbClr val="101820"/>
                </a:solidFill>
              </a:defRPr>
            </a:lvl2pPr>
            <a:lvl3pPr marL="1143000" indent="-228600">
              <a:spcBef>
                <a:spcPts val="1000"/>
              </a:spcBef>
              <a:buFont typeface="Wingdings" charset="2"/>
              <a:buChar char="§"/>
              <a:defRPr sz="1600">
                <a:solidFill>
                  <a:srgbClr val="101820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38189" y="452440"/>
            <a:ext cx="10715627" cy="743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528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7C9FD575-3B71-D545-976A-C7A029B05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173791"/>
            <a:ext cx="4443413" cy="365125"/>
          </a:xfrm>
        </p:spPr>
        <p:txBody>
          <a:bodyPr/>
          <a:lstStyle>
            <a:lvl1pPr>
              <a:defRPr>
                <a:ln>
                  <a:noFill/>
                </a:ln>
                <a:solidFill>
                  <a:srgbClr val="5A5B5D"/>
                </a:solidFill>
              </a:defRPr>
            </a:lvl1pPr>
          </a:lstStyle>
          <a:p>
            <a:r>
              <a:rPr lang="en-US"/>
              <a:t>Federal Emergency Management Agency</a:t>
            </a:r>
          </a:p>
        </p:txBody>
      </p:sp>
      <p:sp>
        <p:nvSpPr>
          <p:cNvPr id="9" name="Slide Number Placeholder 11">
            <a:extLst>
              <a:ext uri="{FF2B5EF4-FFF2-40B4-BE49-F238E27FC236}">
                <a16:creationId xmlns:a16="http://schemas.microsoft.com/office/drawing/2014/main" id="{838FB658-3138-B140-B7C4-A803FE883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9413" y="6173791"/>
            <a:ext cx="914403" cy="365125"/>
          </a:xfrm>
        </p:spPr>
        <p:txBody>
          <a:bodyPr/>
          <a:lstStyle>
            <a:lvl1pPr>
              <a:defRPr>
                <a:solidFill>
                  <a:srgbClr val="5A5B5D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C23C1A0-7E36-F04C-8C22-796A27F1DB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457" y="5871061"/>
            <a:ext cx="2027024" cy="81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8963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cap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7219366" y="1549401"/>
            <a:ext cx="4234455" cy="388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spcBef>
                <a:spcPts val="1500"/>
              </a:spcBef>
              <a:buNone/>
              <a:defRPr sz="16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add descriptive text</a:t>
            </a:r>
          </a:p>
        </p:txBody>
      </p:sp>
      <p:sp>
        <p:nvSpPr>
          <p:cNvPr id="20" name="Content Placeholder 18"/>
          <p:cNvSpPr>
            <a:spLocks noGrp="1"/>
          </p:cNvSpPr>
          <p:nvPr>
            <p:ph sz="quarter" idx="11" hasCustomPrompt="1"/>
          </p:nvPr>
        </p:nvSpPr>
        <p:spPr>
          <a:xfrm>
            <a:off x="763008" y="1549402"/>
            <a:ext cx="6023847" cy="38807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Insert chart here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738189" y="452440"/>
            <a:ext cx="10715627" cy="743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528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Footer Placeholder 10">
            <a:extLst>
              <a:ext uri="{FF2B5EF4-FFF2-40B4-BE49-F238E27FC236}">
                <a16:creationId xmlns:a16="http://schemas.microsoft.com/office/drawing/2014/main" id="{B997A94B-DC6C-EB4F-A0EF-FAB78028964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096000" y="6173791"/>
            <a:ext cx="4443413" cy="365125"/>
          </a:xfrm>
        </p:spPr>
        <p:txBody>
          <a:bodyPr/>
          <a:lstStyle>
            <a:lvl1pPr>
              <a:defRPr>
                <a:ln>
                  <a:noFill/>
                </a:ln>
                <a:solidFill>
                  <a:srgbClr val="5A5B5D"/>
                </a:solidFill>
              </a:defRPr>
            </a:lvl1pPr>
          </a:lstStyle>
          <a:p>
            <a:r>
              <a:rPr lang="en-US"/>
              <a:t>Federal Emergency Management Agency</a:t>
            </a:r>
          </a:p>
        </p:txBody>
      </p:sp>
      <p:sp>
        <p:nvSpPr>
          <p:cNvPr id="10" name="Slide Number Placeholder 11">
            <a:extLst>
              <a:ext uri="{FF2B5EF4-FFF2-40B4-BE49-F238E27FC236}">
                <a16:creationId xmlns:a16="http://schemas.microsoft.com/office/drawing/2014/main" id="{F90CEE4B-BD46-A046-8385-D32CD3EA4E9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539413" y="6173791"/>
            <a:ext cx="914403" cy="365125"/>
          </a:xfrm>
        </p:spPr>
        <p:txBody>
          <a:bodyPr/>
          <a:lstStyle>
            <a:lvl1pPr>
              <a:defRPr>
                <a:solidFill>
                  <a:srgbClr val="5A5B5D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3F5E7CD-1E91-C647-9AFB-F570055EB0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457" y="5871061"/>
            <a:ext cx="2027024" cy="81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524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titl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-21833" y="2"/>
            <a:ext cx="12192000" cy="6857998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91" tIns="32146" rIns="64291" bIns="32146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429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-128"/>
              <a:cs typeface="ヒラギノ角ゴ ProN W3" charset="-128"/>
              <a:sym typeface="Arial" charset="0"/>
            </a:endParaRP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49407" y="5274393"/>
            <a:ext cx="3310144" cy="528224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1200" i="1" baseline="0"/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</a:lstStyle>
          <a:p>
            <a:r>
              <a:rPr lang="en-US" sz="1200"/>
              <a:t>Source: Add source here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7325955" y="564185"/>
            <a:ext cx="4234455" cy="7056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lnSpc>
                <a:spcPts val="2200"/>
              </a:lnSpc>
              <a:spcBef>
                <a:spcPts val="1500"/>
              </a:spcBef>
              <a:buNone/>
              <a:defRPr sz="18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Add chart title here</a:t>
            </a:r>
          </a:p>
        </p:txBody>
      </p:sp>
      <p:sp>
        <p:nvSpPr>
          <p:cNvPr id="10" name="Footer Placeholder 10">
            <a:extLst>
              <a:ext uri="{FF2B5EF4-FFF2-40B4-BE49-F238E27FC236}">
                <a16:creationId xmlns:a16="http://schemas.microsoft.com/office/drawing/2014/main" id="{614777EF-720C-A944-907E-CE1C292CBC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096000" y="6173791"/>
            <a:ext cx="4443413" cy="365125"/>
          </a:xfrm>
        </p:spPr>
        <p:txBody>
          <a:bodyPr/>
          <a:lstStyle>
            <a:lvl1pPr>
              <a:defRPr>
                <a:ln>
                  <a:noFill/>
                </a:ln>
                <a:solidFill>
                  <a:srgbClr val="5A5B5D"/>
                </a:solidFill>
              </a:defRPr>
            </a:lvl1pPr>
          </a:lstStyle>
          <a:p>
            <a:r>
              <a:rPr lang="en-US"/>
              <a:t>Federal Emergency Management Agency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B0C4446-A1BE-2F41-A56C-FB26F13381B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539413" y="6173791"/>
            <a:ext cx="914403" cy="365125"/>
          </a:xfrm>
        </p:spPr>
        <p:txBody>
          <a:bodyPr/>
          <a:lstStyle>
            <a:lvl1pPr>
              <a:defRPr>
                <a:solidFill>
                  <a:srgbClr val="5A5B5D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78231E-8D0D-4748-A369-8C7545BCEA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457" y="5871061"/>
            <a:ext cx="2027024" cy="81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621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 with title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46695" y="5229211"/>
            <a:ext cx="6766343" cy="528224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1200" i="1" baseline="0"/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</a:lstStyle>
          <a:p>
            <a:r>
              <a:rPr lang="en-US" sz="1200"/>
              <a:t>Source: Add source here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6695" y="517967"/>
            <a:ext cx="10867972" cy="5282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spcBef>
                <a:spcPts val="1500"/>
              </a:spcBef>
              <a:buNone/>
              <a:defRPr sz="1800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Add chart title here</a:t>
            </a:r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95B45AF5-26D0-3042-B0AB-CA5EF015C53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096000" y="6173791"/>
            <a:ext cx="4443413" cy="365125"/>
          </a:xfrm>
        </p:spPr>
        <p:txBody>
          <a:bodyPr/>
          <a:lstStyle>
            <a:lvl1pPr>
              <a:defRPr>
                <a:ln>
                  <a:noFill/>
                </a:ln>
                <a:solidFill>
                  <a:srgbClr val="5A5B5D"/>
                </a:solidFill>
              </a:defRPr>
            </a:lvl1pPr>
          </a:lstStyle>
          <a:p>
            <a:r>
              <a:rPr lang="en-US"/>
              <a:t>Federal Emergency Management Agency</a:t>
            </a:r>
          </a:p>
        </p:txBody>
      </p:sp>
      <p:sp>
        <p:nvSpPr>
          <p:cNvPr id="10" name="Slide Number Placeholder 11">
            <a:extLst>
              <a:ext uri="{FF2B5EF4-FFF2-40B4-BE49-F238E27FC236}">
                <a16:creationId xmlns:a16="http://schemas.microsoft.com/office/drawing/2014/main" id="{774B317E-21C5-1745-BE88-290F56726B7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539413" y="6173791"/>
            <a:ext cx="914403" cy="365125"/>
          </a:xfrm>
        </p:spPr>
        <p:txBody>
          <a:bodyPr/>
          <a:lstStyle>
            <a:lvl1pPr>
              <a:defRPr>
                <a:solidFill>
                  <a:srgbClr val="5A5B5D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039F346-81C1-0B46-B5E0-2EDE2687A2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457" y="5871061"/>
            <a:ext cx="2027024" cy="81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5292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204148" y="2996623"/>
            <a:ext cx="9746073" cy="447452"/>
          </a:xfrm>
          <a:prstGeom prst="rect">
            <a:avLst/>
          </a:prstGeom>
        </p:spPr>
        <p:txBody>
          <a:bodyPr wrap="square" lIns="64284" tIns="32142" rIns="64284" bIns="32142">
            <a:spAutoFit/>
          </a:bodyPr>
          <a:lstStyle>
            <a:lvl1pPr marL="0" marR="0" indent="0" algn="l" defTabSz="642915" rtl="0" eaLnBrk="1" fontAlgn="base" latinLnBrk="0" hangingPunct="1">
              <a:lnSpc>
                <a:spcPct val="140000"/>
              </a:lnSpc>
              <a:spcBef>
                <a:spcPts val="2109"/>
              </a:spcBef>
              <a:spcAft>
                <a:spcPts val="2000"/>
              </a:spcAft>
              <a:buClr>
                <a:schemeClr val="tx2"/>
              </a:buClr>
              <a:buSzPct val="100000"/>
              <a:buFont typeface="Wingdings" charset="2"/>
              <a:buNone/>
              <a:tabLst/>
              <a:defRPr sz="2000" cap="none" baseline="0">
                <a:solidFill>
                  <a:srgbClr val="050606"/>
                </a:solidFill>
              </a:defRPr>
            </a:lvl1pPr>
            <a:lvl2pPr marL="321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42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64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85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07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28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49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hangingPunct="1">
              <a:lnSpc>
                <a:spcPct val="140000"/>
              </a:lnSpc>
              <a:spcAft>
                <a:spcPts val="2000"/>
              </a:spcAft>
              <a:defRPr/>
            </a:pPr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0313" y="2345635"/>
            <a:ext cx="10715627" cy="743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528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E1E1D0CB-6F0F-9847-9A71-AE64C4034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173791"/>
            <a:ext cx="4443413" cy="365125"/>
          </a:xfrm>
        </p:spPr>
        <p:txBody>
          <a:bodyPr/>
          <a:lstStyle>
            <a:lvl1pPr>
              <a:defRPr>
                <a:ln>
                  <a:noFill/>
                </a:ln>
                <a:solidFill>
                  <a:srgbClr val="5A5B5D"/>
                </a:solidFill>
              </a:defRPr>
            </a:lvl1pPr>
          </a:lstStyle>
          <a:p>
            <a:r>
              <a:rPr lang="en-US"/>
              <a:t>Federal Emergency Management Agency</a:t>
            </a:r>
          </a:p>
        </p:txBody>
      </p:sp>
      <p:sp>
        <p:nvSpPr>
          <p:cNvPr id="8" name="Slide Number Placeholder 11">
            <a:extLst>
              <a:ext uri="{FF2B5EF4-FFF2-40B4-BE49-F238E27FC236}">
                <a16:creationId xmlns:a16="http://schemas.microsoft.com/office/drawing/2014/main" id="{2A921306-A16B-8445-A6DC-4327BF9E5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9413" y="6173791"/>
            <a:ext cx="914403" cy="365125"/>
          </a:xfrm>
        </p:spPr>
        <p:txBody>
          <a:bodyPr/>
          <a:lstStyle>
            <a:lvl1pPr>
              <a:defRPr>
                <a:solidFill>
                  <a:srgbClr val="5A5B5D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C6CD96-7A99-C447-B5AA-284EE64E03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457" y="5871061"/>
            <a:ext cx="2027024" cy="81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156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(low ink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D061912-18C8-41D6-8A7B-B688E67B5E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833" y="0"/>
            <a:ext cx="12184334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719D287-29F9-DE44-9F1C-D54D423E2DB4}"/>
              </a:ext>
            </a:extLst>
          </p:cNvPr>
          <p:cNvSpPr/>
          <p:nvPr userDrawn="1"/>
        </p:nvSpPr>
        <p:spPr>
          <a:xfrm>
            <a:off x="-3833" y="0"/>
            <a:ext cx="12192000" cy="6858002"/>
          </a:xfrm>
          <a:prstGeom prst="rect">
            <a:avLst/>
          </a:prstGeom>
          <a:solidFill>
            <a:srgbClr val="005288">
              <a:alpha val="67059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8190" y="390543"/>
            <a:ext cx="10708748" cy="1816925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defRPr sz="5400" b="0" i="0">
                <a:solidFill>
                  <a:schemeClr val="bg1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38189" y="2280634"/>
            <a:ext cx="10708748" cy="1148366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77AD55-8AE7-B04C-A183-19CD2864A0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8189" y="3829059"/>
            <a:ext cx="3698875" cy="131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6402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rgbClr val="0052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C5259B2E-2FEF-A64F-8760-8691A70A60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8189" y="2579484"/>
            <a:ext cx="10715627" cy="743347"/>
          </a:xfrm>
        </p:spPr>
        <p:txBody>
          <a:bodyPr>
            <a:normAutofit/>
          </a:bodyPr>
          <a:lstStyle>
            <a:lvl1pPr>
              <a:defRPr sz="4000" b="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r>
              <a:rPr lang="en-US"/>
              <a:t>Divider slide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F0C131CE-4E30-DE4B-AB8A-A8FD12FA28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5067" y="3310128"/>
            <a:ext cx="10708748" cy="114836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3084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arge body of water surrounded by trees&#10;&#10;Description automatically generated">
            <a:extLst>
              <a:ext uri="{FF2B5EF4-FFF2-40B4-BE49-F238E27FC236}">
                <a16:creationId xmlns:a16="http://schemas.microsoft.com/office/drawing/2014/main" id="{C1919607-8AD0-4466-BC03-467A0DAC81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43380E8-22F6-1840-9848-D52F39AFD7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288">
              <a:alpha val="78000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F6AFE8EF-C433-A04D-8FA7-421BB355AC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8189" y="2579484"/>
            <a:ext cx="10715627" cy="743347"/>
          </a:xfrm>
        </p:spPr>
        <p:txBody>
          <a:bodyPr>
            <a:normAutofit/>
          </a:bodyPr>
          <a:lstStyle>
            <a:lvl1pPr>
              <a:defRPr sz="4000" b="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r>
              <a:rPr lang="en-US"/>
              <a:t>Divider slide + image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B1F6F3CA-DCA5-7D4E-AA81-4152972D55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5067" y="3310128"/>
            <a:ext cx="10708748" cy="114836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295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738189" y="1524000"/>
            <a:ext cx="10715627" cy="4106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C5415B20-894C-9F4F-8C45-42C9CA8DD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28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A4106D1A-06B2-FC45-A02C-546D1A72D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9413" y="6173791"/>
            <a:ext cx="914403" cy="365125"/>
          </a:xfrm>
        </p:spPr>
        <p:txBody>
          <a:bodyPr/>
          <a:lstStyle>
            <a:lvl1pPr>
              <a:defRPr>
                <a:solidFill>
                  <a:srgbClr val="5A5B5D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0">
            <a:extLst>
              <a:ext uri="{FF2B5EF4-FFF2-40B4-BE49-F238E27FC236}">
                <a16:creationId xmlns:a16="http://schemas.microsoft.com/office/drawing/2014/main" id="{DD99A83E-845A-484A-843A-24FDEA183558}"/>
              </a:ext>
            </a:extLst>
          </p:cNvPr>
          <p:cNvSpPr txBox="1">
            <a:spLocks/>
          </p:cNvSpPr>
          <p:nvPr userDrawn="1"/>
        </p:nvSpPr>
        <p:spPr>
          <a:xfrm>
            <a:off x="6096000" y="6173791"/>
            <a:ext cx="44434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ln>
                  <a:noFill/>
                </a:ln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5A5B5D"/>
                </a:solidFill>
              </a:rPr>
              <a:t>Federal Emergency Management Agency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8619E4-EB49-D04C-9F79-4BB3758FD4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0556" y="5861119"/>
            <a:ext cx="2155825" cy="76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97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1204149" y="2300174"/>
            <a:ext cx="9746075" cy="880064"/>
          </a:xfrm>
          <a:prstGeom prst="rect">
            <a:avLst/>
          </a:prstGeom>
        </p:spPr>
        <p:txBody>
          <a:bodyPr lIns="64251" tIns="32125" rIns="64251" bIns="32125"/>
          <a:lstStyle>
            <a:lvl1pPr algn="l">
              <a:lnSpc>
                <a:spcPts val="5000"/>
              </a:lnSpc>
              <a:spcBef>
                <a:spcPts val="7500"/>
              </a:spcBef>
              <a:spcAft>
                <a:spcPts val="0"/>
              </a:spcAft>
              <a:defRPr sz="4600" baseline="0">
                <a:solidFill>
                  <a:srgbClr val="005288"/>
                </a:solidFill>
              </a:defRPr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4152" y="3202727"/>
            <a:ext cx="9746073" cy="717193"/>
          </a:xfrm>
          <a:prstGeom prst="rect">
            <a:avLst/>
          </a:prstGeom>
        </p:spPr>
        <p:txBody>
          <a:bodyPr wrap="square" lIns="64251" tIns="32125" rIns="64251" bIns="32125">
            <a:spAutoFit/>
          </a:bodyPr>
          <a:lstStyle>
            <a:lvl1pPr marL="0" indent="0" algn="l">
              <a:lnSpc>
                <a:spcPts val="5000"/>
              </a:lnSpc>
              <a:spcBef>
                <a:spcPts val="2109"/>
              </a:spcBef>
              <a:buClr>
                <a:schemeClr val="tx2"/>
              </a:buClr>
              <a:buSzPct val="100000"/>
              <a:buFontTx/>
              <a:buNone/>
              <a:defRPr sz="4600" cap="none" baseline="0">
                <a:solidFill>
                  <a:srgbClr val="5A5B5D"/>
                </a:solidFill>
              </a:defRPr>
            </a:lvl1pPr>
            <a:lvl2pPr marL="321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42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63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85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06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27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48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70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add text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DF2BF6-D194-1343-93BA-82E52542D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Federal Emergency Management Agency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506CF50-EC7F-7045-8A7E-444D3AE99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A5B5D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CC62EF53-F675-B345-BC80-8CCA23A8FCD2}"/>
              </a:ext>
            </a:extLst>
          </p:cNvPr>
          <p:cNvSpPr txBox="1">
            <a:spLocks/>
          </p:cNvSpPr>
          <p:nvPr userDrawn="1"/>
        </p:nvSpPr>
        <p:spPr>
          <a:xfrm>
            <a:off x="6096000" y="6173791"/>
            <a:ext cx="44434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ln>
                  <a:noFill/>
                </a:ln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5A5B5D"/>
                </a:solidFill>
              </a:rPr>
              <a:t>Federal Emergency Management Agency</a:t>
            </a:r>
          </a:p>
        </p:txBody>
      </p:sp>
      <p:sp>
        <p:nvSpPr>
          <p:cNvPr id="9" name="Slide Number Placeholder 11">
            <a:extLst>
              <a:ext uri="{FF2B5EF4-FFF2-40B4-BE49-F238E27FC236}">
                <a16:creationId xmlns:a16="http://schemas.microsoft.com/office/drawing/2014/main" id="{F55905DA-9C4D-EE4A-8870-6FB2EB81F1D1}"/>
              </a:ext>
            </a:extLst>
          </p:cNvPr>
          <p:cNvSpPr txBox="1">
            <a:spLocks/>
          </p:cNvSpPr>
          <p:nvPr userDrawn="1"/>
        </p:nvSpPr>
        <p:spPr>
          <a:xfrm>
            <a:off x="10539413" y="6173791"/>
            <a:ext cx="9144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CC257D-A786-9244-9E17-CE618C8B9275}" type="slidenum">
              <a:rPr lang="en-US" smtClean="0">
                <a:solidFill>
                  <a:srgbClr val="5A5B5D"/>
                </a:solidFill>
              </a:rPr>
              <a:pPr/>
              <a:t>‹#›</a:t>
            </a:fld>
            <a:endParaRPr lang="en-US">
              <a:solidFill>
                <a:srgbClr val="5A5B5D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B4236FD-D275-D549-B0E5-35B58EAE67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0556" y="5861119"/>
            <a:ext cx="2155825" cy="76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82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4E3FC85-6BF3-D94D-B8FE-FD0C2A5B203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05188"/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C2F1596D-781D-EF48-81CB-1D95696A1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87490" y="6299521"/>
            <a:ext cx="4443413" cy="365125"/>
          </a:xfrm>
        </p:spPr>
        <p:txBody>
          <a:bodyPr/>
          <a:lstStyle>
            <a:lvl1pPr>
              <a:defRPr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Federal Emergency Management Agency</a:t>
            </a:r>
          </a:p>
        </p:txBody>
      </p:sp>
      <p:sp>
        <p:nvSpPr>
          <p:cNvPr id="8" name="Slide Number Placeholder 11">
            <a:extLst>
              <a:ext uri="{FF2B5EF4-FFF2-40B4-BE49-F238E27FC236}">
                <a16:creationId xmlns:a16="http://schemas.microsoft.com/office/drawing/2014/main" id="{6C9652F4-E8D4-6446-9C97-A4DC78041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0903" y="6299521"/>
            <a:ext cx="91440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18C88F9-061D-C641-A335-28618704B8E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25837" y="2143639"/>
            <a:ext cx="5129793" cy="3473276"/>
          </a:xfrm>
          <a:prstGeom prst="rect">
            <a:avLst/>
          </a:prstGeom>
        </p:spPr>
        <p:txBody>
          <a:bodyPr/>
          <a:lstStyle>
            <a:lvl1pPr>
              <a:lnSpc>
                <a:spcPts val="2400"/>
              </a:lnSpc>
              <a:spcBef>
                <a:spcPts val="1000"/>
              </a:spcBef>
              <a:defRPr sz="2000" baseline="0"/>
            </a:lvl1pPr>
            <a:lvl2pPr>
              <a:spcBef>
                <a:spcPts val="1000"/>
              </a:spcBef>
              <a:defRPr sz="1800" baseline="0"/>
            </a:lvl2pPr>
            <a:lvl3pPr>
              <a:spcBef>
                <a:spcPts val="1000"/>
              </a:spcBef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5D75EF01-B7F2-F84B-B493-D6438400F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189" y="1206938"/>
            <a:ext cx="5117441" cy="743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528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69BDD282-AEF1-FF4D-A786-616931069BA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722076" y="1379318"/>
            <a:ext cx="4860325" cy="37641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862CD6B-A2FE-2346-8B4F-FE3C992B93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457" y="5885349"/>
            <a:ext cx="2027024" cy="81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641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26018" y="1549400"/>
            <a:ext cx="5268383" cy="399415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14018" y="1549400"/>
            <a:ext cx="5268383" cy="399415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738189" y="452440"/>
            <a:ext cx="10715627" cy="743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528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Footer Placeholder 10">
            <a:extLst>
              <a:ext uri="{FF2B5EF4-FFF2-40B4-BE49-F238E27FC236}">
                <a16:creationId xmlns:a16="http://schemas.microsoft.com/office/drawing/2014/main" id="{780EFCB7-513F-8445-B833-1531FD238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173791"/>
            <a:ext cx="4443413" cy="365125"/>
          </a:xfrm>
        </p:spPr>
        <p:txBody>
          <a:bodyPr/>
          <a:lstStyle>
            <a:lvl1pPr>
              <a:defRPr>
                <a:ln>
                  <a:noFill/>
                </a:ln>
                <a:solidFill>
                  <a:srgbClr val="5A5B5D"/>
                </a:solidFill>
              </a:defRPr>
            </a:lvl1pPr>
          </a:lstStyle>
          <a:p>
            <a:r>
              <a:rPr lang="en-US"/>
              <a:t>Federal Emergency Management Agency</a:t>
            </a:r>
          </a:p>
        </p:txBody>
      </p:sp>
      <p:sp>
        <p:nvSpPr>
          <p:cNvPr id="10" name="Slide Number Placeholder 11">
            <a:extLst>
              <a:ext uri="{FF2B5EF4-FFF2-40B4-BE49-F238E27FC236}">
                <a16:creationId xmlns:a16="http://schemas.microsoft.com/office/drawing/2014/main" id="{3E4F6407-0B13-BA4A-9466-7F50E80E5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9413" y="6173791"/>
            <a:ext cx="914403" cy="365125"/>
          </a:xfrm>
        </p:spPr>
        <p:txBody>
          <a:bodyPr/>
          <a:lstStyle>
            <a:lvl1pPr>
              <a:defRPr>
                <a:solidFill>
                  <a:srgbClr val="5A5B5D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363641A-DF3D-014E-836A-3DD8B99E67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457" y="5871061"/>
            <a:ext cx="2027024" cy="81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941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18D89283-3265-234E-957A-919FE8DF1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30340" y="6276661"/>
            <a:ext cx="4443413" cy="365125"/>
          </a:xfrm>
        </p:spPr>
        <p:txBody>
          <a:bodyPr/>
          <a:lstStyle>
            <a:lvl1pPr>
              <a:defRPr>
                <a:ln>
                  <a:noFill/>
                </a:ln>
                <a:solidFill>
                  <a:srgbClr val="5A5B5D"/>
                </a:solidFill>
              </a:defRPr>
            </a:lvl1pPr>
          </a:lstStyle>
          <a:p>
            <a:r>
              <a:rPr lang="en-US"/>
              <a:t>Federal Emergency Management Agency</a:t>
            </a:r>
          </a:p>
        </p:txBody>
      </p:sp>
      <p:sp>
        <p:nvSpPr>
          <p:cNvPr id="9" name="Slide Number Placeholder 11">
            <a:extLst>
              <a:ext uri="{FF2B5EF4-FFF2-40B4-BE49-F238E27FC236}">
                <a16:creationId xmlns:a16="http://schemas.microsoft.com/office/drawing/2014/main" id="{60E538AA-6286-FD43-A4B4-5EE446930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3753" y="6276661"/>
            <a:ext cx="914403" cy="365125"/>
          </a:xfrm>
        </p:spPr>
        <p:txBody>
          <a:bodyPr/>
          <a:lstStyle>
            <a:lvl1pPr>
              <a:defRPr>
                <a:solidFill>
                  <a:srgbClr val="5A5B5D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E151971-39DB-E14F-AAE8-B45F52A8581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619773" y="2159000"/>
            <a:ext cx="5268383" cy="371754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B1AB2F0A-0ABE-3048-8BA0-117F0FE11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9773" y="1387209"/>
            <a:ext cx="4833555" cy="743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528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A view of a large city landscape&#10;&#10;Description automatically generated">
            <a:extLst>
              <a:ext uri="{FF2B5EF4-FFF2-40B4-BE49-F238E27FC236}">
                <a16:creationId xmlns:a16="http://schemas.microsoft.com/office/drawing/2014/main" id="{65F8B0A9-3032-4863-A216-397789088C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071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51200" y="617379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8CCC229-AB65-5F40-B719-1933DA0A7CB3}" type="datetime1">
              <a:rPr lang="en-US" smtClean="0"/>
              <a:t>5/3/2024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38189" y="452440"/>
            <a:ext cx="10715627" cy="743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8" name="Straight Connector 13"/>
          <p:cNvCxnSpPr>
            <a:cxnSpLocks noChangeShapeType="1"/>
          </p:cNvCxnSpPr>
          <p:nvPr userDrawn="1"/>
        </p:nvCxnSpPr>
        <p:spPr bwMode="auto">
          <a:xfrm>
            <a:off x="738194" y="1297384"/>
            <a:ext cx="10715625" cy="0"/>
          </a:xfrm>
          <a:prstGeom prst="line">
            <a:avLst/>
          </a:prstGeom>
          <a:noFill/>
          <a:ln w="25400">
            <a:solidFill>
              <a:schemeClr val="accent3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738189" y="1524000"/>
            <a:ext cx="10715627" cy="4106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73791"/>
            <a:ext cx="44434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Federal Emergency Management Agency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B46968-E1B9-AE4F-9DEE-EDC8D5B1D4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39413" y="6173791"/>
            <a:ext cx="9144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C257D-A786-9244-9E17-CE618C8B9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636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1" r:id="rId2"/>
    <p:sldLayoutId id="2147483666" r:id="rId3"/>
    <p:sldLayoutId id="2147483667" r:id="rId4"/>
    <p:sldLayoutId id="2147483650" r:id="rId5"/>
    <p:sldLayoutId id="2147483651" r:id="rId6"/>
    <p:sldLayoutId id="2147483670" r:id="rId7"/>
    <p:sldLayoutId id="2147483652" r:id="rId8"/>
    <p:sldLayoutId id="2147483668" r:id="rId9"/>
    <p:sldLayoutId id="2147483653" r:id="rId10"/>
    <p:sldLayoutId id="2147483669" r:id="rId11"/>
    <p:sldLayoutId id="2147483654" r:id="rId12"/>
    <p:sldLayoutId id="2147483659" r:id="rId13"/>
    <p:sldLayoutId id="2147483658" r:id="rId14"/>
    <p:sldLayoutId id="2147483657" r:id="rId15"/>
    <p:sldLayoutId id="2147483662" r:id="rId16"/>
    <p:sldLayoutId id="2147483660" r:id="rId1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7472" algn="l" defTabSz="457200" rtl="0" eaLnBrk="1" latinLnBrk="0" hangingPunct="1">
        <a:lnSpc>
          <a:spcPts val="2600"/>
        </a:lnSpc>
        <a:spcBef>
          <a:spcPts val="1000"/>
        </a:spcBef>
        <a:buClr>
          <a:schemeClr val="accent3">
            <a:lumMod val="75000"/>
          </a:schemeClr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buClr>
          <a:schemeClr val="accent3">
            <a:lumMod val="75000"/>
          </a:schemeClr>
        </a:buClr>
        <a:buSzPct val="50000"/>
        <a:buFont typeface="Wingdings" charset="2"/>
        <a:buChar char="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277" y="928545"/>
            <a:ext cx="10715627" cy="1148366"/>
          </a:xfrm>
        </p:spPr>
        <p:txBody>
          <a:bodyPr>
            <a:normAutofit fontScale="90000"/>
          </a:bodyPr>
          <a:lstStyle/>
          <a:p>
            <a:r>
              <a:rPr lang="en-US" b="0" dirty="0">
                <a:latin typeface="+mj-lt"/>
                <a:cs typeface="Times New Roman" panose="02020603050405020304" pitchFamily="18" charset="0"/>
              </a:rPr>
              <a:t>Individual Assistance</a:t>
            </a:r>
            <a:br>
              <a:rPr lang="en-US" b="0" dirty="0">
                <a:latin typeface="+mj-lt"/>
                <a:cs typeface="Times New Roman" panose="02020603050405020304" pitchFamily="18" charset="0"/>
              </a:rPr>
            </a:br>
            <a:r>
              <a:rPr lang="en-US" b="0" dirty="0">
                <a:latin typeface="+mj-lt"/>
                <a:cs typeface="Times New Roman" panose="02020603050405020304" pitchFamily="18" charset="0"/>
              </a:rPr>
              <a:t>Streamlined Registration Intake </a:t>
            </a:r>
            <a:br>
              <a:rPr lang="en-US" b="0" dirty="0">
                <a:latin typeface="+mj-lt"/>
                <a:cs typeface="Times New Roman" panose="02020603050405020304" pitchFamily="18" charset="0"/>
              </a:rPr>
            </a:br>
            <a:r>
              <a:rPr lang="en-US" b="0" dirty="0">
                <a:latin typeface="+mj-lt"/>
                <a:cs typeface="Times New Roman" panose="02020603050405020304" pitchFamily="18" charset="0"/>
              </a:rPr>
              <a:t>&amp; Individual Assistance Reforms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5067" y="2917372"/>
            <a:ext cx="10708748" cy="1148366"/>
          </a:xfrm>
        </p:spPr>
        <p:txBody>
          <a:bodyPr>
            <a:normAutofit/>
          </a:bodyPr>
          <a:lstStyle/>
          <a:p>
            <a:r>
              <a:rPr lang="en-US" sz="1400" dirty="0">
                <a:ea typeface="Open Sans" panose="020B0606030504020204" pitchFamily="34" charset="0"/>
                <a:cs typeface="Times New Roman" panose="02020603050405020304" pitchFamily="18" charset="0"/>
              </a:rPr>
              <a:t>May 2023</a:t>
            </a:r>
            <a:endParaRPr lang="en-US" sz="14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048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1C83B0B-17B0-5018-E889-EEE256473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96619"/>
            <a:ext cx="9220579" cy="548116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D7A512-09F5-2D5B-B677-367DF7AB115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FCC257D-A786-9244-9E17-CE618C8B927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845EE09-1416-E8FC-7E3E-382601975F6B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 flipH="1">
            <a:off x="7957545" y="8894"/>
            <a:ext cx="4234455" cy="620380"/>
          </a:xfrm>
          <a:prstGeom prst="homePlate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</a:rPr>
              <a:t>Streamlined Registration Intake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</a:rPr>
              <a:t>Location Filter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6BEE05-FFE1-B65E-8BC6-1D2054B80749}"/>
              </a:ext>
            </a:extLst>
          </p:cNvPr>
          <p:cNvSpPr txBox="1"/>
          <p:nvPr/>
        </p:nvSpPr>
        <p:spPr>
          <a:xfrm>
            <a:off x="9568605" y="1860868"/>
            <a:ext cx="2105247" cy="3139321"/>
          </a:xfrm>
          <a:prstGeom prst="rect">
            <a:avLst/>
          </a:prstGeom>
          <a:solidFill>
            <a:schemeClr val="bg1"/>
          </a:solidFill>
          <a:effectLst>
            <a:outerShdw blurRad="76200" dist="63500" dir="36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The location page lets us identify survivors who have no active disasters declared for Individual Assistance in their area and redirect them to other resources.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365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23D3CAD-8E15-DF97-7AA6-5A3917CE1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94"/>
            <a:ext cx="10703204" cy="559584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D7A512-09F5-2D5B-B677-367DF7AB115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FCC257D-A786-9244-9E17-CE618C8B927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845EE09-1416-E8FC-7E3E-382601975F6B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 flipH="1">
            <a:off x="7957545" y="8894"/>
            <a:ext cx="4234455" cy="620380"/>
          </a:xfrm>
          <a:prstGeom prst="homePlate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</a:rPr>
              <a:t>Streamlined Registration Intake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</a:rPr>
              <a:t>Initial Needs Assessment</a:t>
            </a:r>
          </a:p>
        </p:txBody>
      </p:sp>
    </p:spTree>
    <p:extLst>
      <p:ext uri="{BB962C8B-B14F-4D97-AF65-F5344CB8AC3E}">
        <p14:creationId xmlns:p14="http://schemas.microsoft.com/office/powerpoint/2010/main" val="3776555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D6A908C-38B5-EE53-E339-C386BF42B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847519" cy="495927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D7A512-09F5-2D5B-B677-367DF7AB115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FCC257D-A786-9244-9E17-CE618C8B927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845EE09-1416-E8FC-7E3E-382601975F6B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 flipH="1">
            <a:off x="7957545" y="8894"/>
            <a:ext cx="4234455" cy="620380"/>
          </a:xfrm>
          <a:prstGeom prst="homePlate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</a:rPr>
              <a:t>Streamlined Registration Intake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</a:rPr>
              <a:t>Online account description</a:t>
            </a:r>
          </a:p>
        </p:txBody>
      </p:sp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F337050F-FC9B-48AA-B5E2-F8AE813F66A3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7292622" y="1309511"/>
            <a:ext cx="3131438" cy="1473158"/>
          </a:xfrm>
          <a:prstGeom prst="curvedConnector2">
            <a:avLst/>
          </a:prstGeom>
          <a:ln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12DF255-F793-D0DE-60D7-D7BC69D662C1}"/>
              </a:ext>
            </a:extLst>
          </p:cNvPr>
          <p:cNvSpPr txBox="1"/>
          <p:nvPr/>
        </p:nvSpPr>
        <p:spPr>
          <a:xfrm>
            <a:off x="8760178" y="2782669"/>
            <a:ext cx="3327764" cy="126188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/>
              <a:t>This forwards applicant to sign in or create an account at Login.gov.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63758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547CB40-B964-6F56-6B98-DD3CAA84FD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6018" y="1549400"/>
            <a:ext cx="5268383" cy="433292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Streamline RI: Login.gov will be required for all online applicants. 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Auto populates email address within application form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Common username/password across government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Identity verification and authentication for added security and trust</a:t>
            </a:r>
          </a:p>
          <a:p>
            <a:r>
              <a:rPr lang="en-US" dirty="0">
                <a:solidFill>
                  <a:srgbClr val="000000"/>
                </a:solidFill>
              </a:rPr>
              <a:t>Current RI: recently integrated login.gov </a:t>
            </a:r>
            <a:r>
              <a:rPr lang="en-US" b="1" dirty="0">
                <a:solidFill>
                  <a:srgbClr val="000000"/>
                </a:solidFill>
              </a:rPr>
              <a:t>at the end of the application</a:t>
            </a:r>
            <a:r>
              <a:rPr lang="en-US" dirty="0">
                <a:solidFill>
                  <a:srgbClr val="000000"/>
                </a:solidFill>
              </a:rPr>
              <a:t>, which is optional </a:t>
            </a:r>
          </a:p>
          <a:p>
            <a:endParaRPr lang="en-US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C7B00F8-D494-BFFF-EA55-459A49666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Login.gov Integration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E3CF8D-6F54-E1C6-B78C-6665325B0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C257D-A786-9244-9E17-CE618C8B9275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4B8D3D-CFBA-86A0-3F16-A536535CD2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7382" y="1549400"/>
            <a:ext cx="3625330" cy="4807658"/>
          </a:xfrm>
          <a:prstGeom prst="rect">
            <a:avLst/>
          </a:prstGeom>
          <a:effectLst>
            <a:outerShdw blurRad="76200" dist="63500" dir="36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1AA7FAF-D8BD-8B77-E154-E323EE76F279}"/>
              </a:ext>
            </a:extLst>
          </p:cNvPr>
          <p:cNvSpPr txBox="1">
            <a:spLocks/>
          </p:cNvSpPr>
          <p:nvPr/>
        </p:nvSpPr>
        <p:spPr>
          <a:xfrm flipH="1">
            <a:off x="7957545" y="8894"/>
            <a:ext cx="4234455" cy="620380"/>
          </a:xfrm>
          <a:prstGeom prst="homePlate">
            <a:avLst/>
          </a:prstGeom>
          <a:solidFill>
            <a:schemeClr val="accent4">
              <a:lumMod val="75000"/>
            </a:schemeClr>
          </a:solidFill>
        </p:spPr>
        <p:txBody>
          <a:bodyPr vert="horz" wrap="squar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ln>
                  <a:noFill/>
                </a:ln>
                <a:solidFill>
                  <a:srgbClr val="5A5B5D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bg1"/>
                </a:solidFill>
                <a:latin typeface="+mn-lt"/>
              </a:rPr>
              <a:t>Registration Intake</a:t>
            </a:r>
          </a:p>
          <a:p>
            <a:r>
              <a:rPr lang="en-US" sz="1800" dirty="0">
                <a:solidFill>
                  <a:schemeClr val="bg1"/>
                </a:solidFill>
                <a:latin typeface="+mn-lt"/>
              </a:rPr>
              <a:t>Login.gov</a:t>
            </a:r>
          </a:p>
        </p:txBody>
      </p:sp>
    </p:spTree>
    <p:extLst>
      <p:ext uri="{BB962C8B-B14F-4D97-AF65-F5344CB8AC3E}">
        <p14:creationId xmlns:p14="http://schemas.microsoft.com/office/powerpoint/2010/main" val="4265037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11543CD-8D25-53AC-9C38-58319A6DD7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1960"/>
            <a:ext cx="8900931" cy="676714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D7A512-09F5-2D5B-B677-367DF7AB115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FCC257D-A786-9244-9E17-CE618C8B927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845EE09-1416-E8FC-7E3E-382601975F6B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 flipH="1">
            <a:off x="7957545" y="8894"/>
            <a:ext cx="4234455" cy="620380"/>
          </a:xfrm>
          <a:prstGeom prst="homePlate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</a:rPr>
              <a:t>Streamlined Registration Intake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</a:rPr>
              <a:t>Application Start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123728-A5FD-7B0A-310B-DB99F3086936}"/>
              </a:ext>
            </a:extLst>
          </p:cNvPr>
          <p:cNvSpPr txBox="1"/>
          <p:nvPr/>
        </p:nvSpPr>
        <p:spPr>
          <a:xfrm>
            <a:off x="9064978" y="1682044"/>
            <a:ext cx="2923822" cy="2031325"/>
          </a:xfrm>
          <a:prstGeom prst="rect">
            <a:avLst/>
          </a:prstGeom>
          <a:solidFill>
            <a:schemeClr val="bg1"/>
          </a:solidFill>
          <a:effectLst>
            <a:outerShdw blurRad="76200" dist="63500" dir="36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FEMA has now established the survivor is potentially eligible for disaster assistance, and will ask for specific personal information pertaining to their specific needs</a:t>
            </a:r>
          </a:p>
        </p:txBody>
      </p:sp>
    </p:spTree>
    <p:extLst>
      <p:ext uri="{BB962C8B-B14F-4D97-AF65-F5344CB8AC3E}">
        <p14:creationId xmlns:p14="http://schemas.microsoft.com/office/powerpoint/2010/main" val="305521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A5C06-479E-C414-B62B-AE7F401D2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 Assistance Reforms</a:t>
            </a:r>
          </a:p>
        </p:txBody>
      </p:sp>
    </p:spTree>
    <p:extLst>
      <p:ext uri="{BB962C8B-B14F-4D97-AF65-F5344CB8AC3E}">
        <p14:creationId xmlns:p14="http://schemas.microsoft.com/office/powerpoint/2010/main" val="2017698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26868A-1F33-47BA-88CE-6C4E7837BAB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37131" y="783771"/>
            <a:ext cx="10855622" cy="4729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64463"/>
              </a:lnSpc>
              <a:spcBef>
                <a:spcPts val="15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charset="2"/>
              <a:buNone/>
              <a:tabLst/>
              <a:defRPr/>
            </a:pPr>
            <a:r>
              <a:rPr lang="en-US" sz="3600">
                <a:solidFill>
                  <a:srgbClr val="003366"/>
                </a:solidFill>
              </a:rPr>
              <a:t>IA Reforms Help Survivors Recover Faster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8761A8-D6F1-E216-BAD9-61D1EA0E3EAB}"/>
              </a:ext>
            </a:extLst>
          </p:cNvPr>
          <p:cNvSpPr txBox="1"/>
          <p:nvPr/>
        </p:nvSpPr>
        <p:spPr>
          <a:xfrm>
            <a:off x="434340" y="1246437"/>
            <a:ext cx="7360920" cy="481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20000"/>
              </a:lnSpc>
              <a:spcAft>
                <a:spcPts val="1200"/>
              </a:spcAft>
              <a:buSzPct val="75000"/>
              <a:buFont typeface="Wingdings" panose="05000000000000000000" pitchFamily="2" charset="2"/>
              <a:buChar char=""/>
            </a:pPr>
            <a:r>
              <a:rPr lang="en-US" sz="2400" dirty="0"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Times New Roman" panose="02020603050405020304" pitchFamily="18" charset="0"/>
              </a:rPr>
              <a:t>Establish benefits that provide flexible funding directly to survivors when they need it most. </a:t>
            </a:r>
            <a:endParaRPr lang="en-US" sz="2400" dirty="0">
              <a:latin typeface="Franklin Gothic Book" panose="020B0503020102020204" pitchFamily="34" charset="0"/>
              <a:ea typeface="Franklin Gothic Book" panose="020B05030201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SzPct val="75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2400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Establishing Serious Needs Assistance </a:t>
            </a:r>
          </a:p>
          <a:p>
            <a:pPr marL="800100" lvl="1" indent="-342900">
              <a:lnSpc>
                <a:spcPct val="120000"/>
              </a:lnSpc>
              <a:spcAft>
                <a:spcPts val="1200"/>
              </a:spcAft>
              <a:buSzPct val="75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US" sz="2400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Now available in all disasters receiving IA</a:t>
            </a:r>
          </a:p>
          <a:p>
            <a:pPr marL="800100" lvl="1" indent="-342900">
              <a:lnSpc>
                <a:spcPct val="120000"/>
              </a:lnSpc>
              <a:spcAft>
                <a:spcPts val="1200"/>
              </a:spcAft>
              <a:buSzPct val="75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US" sz="2400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The payment of $750 per household with serious needs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SzPct val="75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2400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Establishing Displacement Assistance</a:t>
            </a:r>
          </a:p>
          <a:p>
            <a:pPr marL="800100" lvl="1" indent="-342900">
              <a:lnSpc>
                <a:spcPct val="120000"/>
              </a:lnSpc>
              <a:spcAft>
                <a:spcPts val="1200"/>
              </a:spcAft>
              <a:buSzPct val="75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US" sz="2400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Provide eligible survivors with up-front assistance for immediate housing options</a:t>
            </a:r>
            <a:endParaRPr lang="en-US" sz="2400" dirty="0">
              <a:effectLst/>
              <a:latin typeface="Franklin Gothic Book" panose="020B0503020102020204" pitchFamily="34" charset="0"/>
              <a:ea typeface="Franklin Gothic Book" panose="020B0503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Graphic or Establishing New Benefits including Standardizing Serious Needs Assistance and Create Displacement Assistance.">
            <a:extLst>
              <a:ext uri="{FF2B5EF4-FFF2-40B4-BE49-F238E27FC236}">
                <a16:creationId xmlns:a16="http://schemas.microsoft.com/office/drawing/2014/main" id="{0549F8A1-1974-4436-2C65-1295DA178E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8" t="11033" r="73864" b="24682"/>
          <a:stretch/>
        </p:blipFill>
        <p:spPr>
          <a:xfrm>
            <a:off x="8066314" y="1395027"/>
            <a:ext cx="3320143" cy="5286979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8C16456-350E-6728-2D1E-4E6FC8ED8DC3}"/>
              </a:ext>
            </a:extLst>
          </p:cNvPr>
          <p:cNvCxnSpPr/>
          <p:nvPr/>
        </p:nvCxnSpPr>
        <p:spPr>
          <a:xfrm>
            <a:off x="742950" y="1256725"/>
            <a:ext cx="972978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5421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26868A-1F33-47BA-88CE-6C4E7837BAB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37131" y="783771"/>
            <a:ext cx="11554869" cy="4729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64463"/>
              </a:lnSpc>
              <a:spcBef>
                <a:spcPts val="15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charset="2"/>
              <a:buNone/>
              <a:tabLst/>
              <a:defRPr/>
            </a:pPr>
            <a:r>
              <a:rPr lang="en-US" sz="3600">
                <a:solidFill>
                  <a:srgbClr val="003366"/>
                </a:solidFill>
              </a:rPr>
              <a:t>Reforms Help Survivors Recover Faster and Stronger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8761A8-D6F1-E216-BAD9-61D1EA0E3EAB}"/>
              </a:ext>
            </a:extLst>
          </p:cNvPr>
          <p:cNvSpPr txBox="1"/>
          <p:nvPr/>
        </p:nvSpPr>
        <p:spPr>
          <a:xfrm>
            <a:off x="390525" y="1527717"/>
            <a:ext cx="7279914" cy="4420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20000"/>
              </a:lnSpc>
              <a:spcAft>
                <a:spcPts val="1200"/>
              </a:spcAft>
              <a:buSzPct val="75000"/>
              <a:buFont typeface="Wingdings" panose="05000000000000000000" pitchFamily="2" charset="2"/>
              <a:buChar char=""/>
            </a:pPr>
            <a:r>
              <a:rPr lang="en-US" sz="2400" dirty="0"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Times New Roman" panose="02020603050405020304" pitchFamily="18" charset="0"/>
              </a:rPr>
              <a:t>Cuts red tape and expands eligibility to reach more people </a:t>
            </a:r>
          </a:p>
          <a:p>
            <a:pPr marL="800100" lvl="1" indent="-342900">
              <a:lnSpc>
                <a:spcPct val="120000"/>
              </a:lnSpc>
              <a:spcAft>
                <a:spcPts val="1200"/>
              </a:spcAft>
              <a:buSzPct val="75000"/>
              <a:buFont typeface="Courier New" panose="02070309020205020404" pitchFamily="49" charset="0"/>
              <a:buChar char="o"/>
            </a:pPr>
            <a:r>
              <a:rPr lang="en-US" sz="2400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Removing loan application requirements</a:t>
            </a:r>
          </a:p>
          <a:p>
            <a:pPr marL="800100" lvl="1" indent="-342900">
              <a:lnSpc>
                <a:spcPct val="120000"/>
              </a:lnSpc>
              <a:spcAft>
                <a:spcPts val="1200"/>
              </a:spcAft>
              <a:buSzPct val="75000"/>
              <a:buFont typeface="Courier New" panose="02070309020205020404" pitchFamily="49" charset="0"/>
              <a:buChar char="o"/>
            </a:pPr>
            <a:r>
              <a:rPr lang="en-US" sz="2400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Helping underinsured survivors</a:t>
            </a:r>
          </a:p>
          <a:p>
            <a:pPr marL="800100" lvl="1" indent="-342900">
              <a:lnSpc>
                <a:spcPct val="120000"/>
              </a:lnSpc>
              <a:spcAft>
                <a:spcPts val="1200"/>
              </a:spcAft>
              <a:buSzPct val="75000"/>
              <a:buFont typeface="Courier New" panose="02070309020205020404" pitchFamily="49" charset="0"/>
              <a:buChar char="o"/>
            </a:pPr>
            <a:r>
              <a:rPr lang="en-US" sz="2400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Simplifying assistance for entrepreneurs</a:t>
            </a:r>
          </a:p>
          <a:p>
            <a:pPr marL="800100" lvl="1" indent="-342900">
              <a:lnSpc>
                <a:spcPct val="120000"/>
              </a:lnSpc>
              <a:spcAft>
                <a:spcPts val="1200"/>
              </a:spcAft>
              <a:buSzPct val="75000"/>
              <a:buFont typeface="Courier New" panose="02070309020205020404" pitchFamily="49" charset="0"/>
              <a:buChar char="o"/>
            </a:pPr>
            <a:r>
              <a:rPr lang="en-US" sz="2400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Expanding habitability criteria</a:t>
            </a:r>
          </a:p>
          <a:p>
            <a:pPr marL="800100" lvl="1" indent="-342900">
              <a:lnSpc>
                <a:spcPct val="120000"/>
              </a:lnSpc>
              <a:spcAft>
                <a:spcPts val="1200"/>
              </a:spcAft>
              <a:buSzPct val="75000"/>
              <a:buFont typeface="Courier New" panose="02070309020205020404" pitchFamily="49" charset="0"/>
              <a:buChar char="o"/>
            </a:pPr>
            <a:r>
              <a:rPr lang="en-US" sz="2400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Making accessibility improvements</a:t>
            </a:r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SzPts val="1100"/>
              <a:buFont typeface="Wingdings" panose="05000000000000000000" pitchFamily="2" charset="2"/>
              <a:buChar char=""/>
            </a:pPr>
            <a:endParaRPr lang="en-US" sz="1800" dirty="0">
              <a:effectLst/>
              <a:latin typeface="Franklin Gothic Book" panose="020B0503020102020204" pitchFamily="34" charset="0"/>
              <a:ea typeface="Franklin Gothic Book" panose="020B0503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Graphic about Cutting the Red Tape and Expanding Eligibility including simplifying Other Needs Assistance, Help for Underinsured survivors, Expand Habitability Criteria, Make Accessibility Improvements and Simplifying Assistance for Entrepreheurs. ">
            <a:extLst>
              <a:ext uri="{FF2B5EF4-FFF2-40B4-BE49-F238E27FC236}">
                <a16:creationId xmlns:a16="http://schemas.microsoft.com/office/drawing/2014/main" id="{B017C327-101F-21EC-4D7C-6B20D4CF6B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604" t="11428" r="33882" b="12063"/>
          <a:stretch/>
        </p:blipFill>
        <p:spPr>
          <a:xfrm>
            <a:off x="7419169" y="1152498"/>
            <a:ext cx="4382306" cy="5280678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9EABDB0-BB0E-401A-C2AC-0916EE53A200}"/>
              </a:ext>
            </a:extLst>
          </p:cNvPr>
          <p:cNvCxnSpPr>
            <a:cxnSpLocks/>
          </p:cNvCxnSpPr>
          <p:nvPr/>
        </p:nvCxnSpPr>
        <p:spPr>
          <a:xfrm>
            <a:off x="742950" y="1256725"/>
            <a:ext cx="1024413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9541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26868A-1F33-47BA-88CE-6C4E7837BAB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37131" y="783771"/>
            <a:ext cx="10891481" cy="4729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64463"/>
              </a:lnSpc>
              <a:spcBef>
                <a:spcPts val="15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charset="2"/>
              <a:buNone/>
              <a:tabLst/>
              <a:defRPr/>
            </a:pPr>
            <a:r>
              <a:rPr lang="en-US" sz="3600">
                <a:solidFill>
                  <a:srgbClr val="003366"/>
                </a:solidFill>
              </a:rPr>
              <a:t>Reforms Simplify Application Process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8761A8-D6F1-E216-BAD9-61D1EA0E3EAB}"/>
              </a:ext>
            </a:extLst>
          </p:cNvPr>
          <p:cNvSpPr txBox="1"/>
          <p:nvPr/>
        </p:nvSpPr>
        <p:spPr>
          <a:xfrm>
            <a:off x="524435" y="1389316"/>
            <a:ext cx="7563652" cy="5017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20000"/>
              </a:lnSpc>
              <a:spcAft>
                <a:spcPts val="1200"/>
              </a:spcAft>
              <a:buSzPct val="75000"/>
              <a:buFont typeface="Wingdings" panose="05000000000000000000" pitchFamily="2" charset="2"/>
              <a:buChar char=""/>
            </a:pPr>
            <a:r>
              <a:rPr lang="en-US" sz="2400" dirty="0"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Times New Roman" panose="02020603050405020304" pitchFamily="18" charset="0"/>
              </a:rPr>
              <a:t>Application process is simplified to meet survivors’ individual needs and meet people where they are.</a:t>
            </a:r>
          </a:p>
          <a:p>
            <a:pPr marL="800100" lvl="1" indent="-342900">
              <a:lnSpc>
                <a:spcPct val="120000"/>
              </a:lnSpc>
              <a:spcAft>
                <a:spcPts val="1200"/>
              </a:spcAft>
              <a:buSzPct val="75000"/>
              <a:buFont typeface="Courier New" panose="02070309020205020404" pitchFamily="49" charset="0"/>
              <a:buChar char="o"/>
            </a:pPr>
            <a:r>
              <a:rPr lang="en-US" sz="2400" dirty="0"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Times New Roman" panose="02020603050405020304" pitchFamily="18" charset="0"/>
              </a:rPr>
              <a:t>Removes barriers for late applicants</a:t>
            </a:r>
          </a:p>
          <a:p>
            <a:pPr marL="1257300" lvl="2" indent="-342900">
              <a:lnSpc>
                <a:spcPct val="120000"/>
              </a:lnSpc>
              <a:spcAft>
                <a:spcPts val="1200"/>
              </a:spcAft>
              <a:buSzPct val="75000"/>
              <a:buFont typeface="Arial" panose="020B0604020202020204" pitchFamily="34" charset="0"/>
              <a:buChar char="•"/>
            </a:pPr>
            <a:r>
              <a:rPr lang="en-US" sz="2400" dirty="0">
                <a:latin typeface="Franklin Gothic Book" panose="020B0503020102020204" pitchFamily="34" charset="0"/>
                <a:ea typeface="Franklin Gothic Book" panose="020B0503020102020204" pitchFamily="34" charset="0"/>
                <a:cs typeface="Times New Roman" panose="02020603050405020304" pitchFamily="18" charset="0"/>
              </a:rPr>
              <a:t>No longer provide documentation </a:t>
            </a:r>
            <a:endParaRPr lang="en-US" sz="2400" dirty="0">
              <a:effectLst/>
              <a:latin typeface="Franklin Gothic Book" panose="020B0503020102020204" pitchFamily="34" charset="0"/>
              <a:ea typeface="Franklin Gothic Book" panose="020B05030201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0000"/>
              </a:lnSpc>
              <a:spcAft>
                <a:spcPts val="1200"/>
              </a:spcAft>
              <a:buSzPct val="75000"/>
              <a:buFont typeface="Courier New" panose="02070309020205020404" pitchFamily="49" charset="0"/>
              <a:buChar char="o"/>
            </a:pPr>
            <a:r>
              <a:rPr lang="en-US" sz="2400" dirty="0"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Times New Roman" panose="02020603050405020304" pitchFamily="18" charset="0"/>
              </a:rPr>
              <a:t>Streamlines temporary housing assistance </a:t>
            </a:r>
          </a:p>
          <a:p>
            <a:pPr marL="1257300" lvl="2" indent="-342900">
              <a:lnSpc>
                <a:spcPct val="120000"/>
              </a:lnSpc>
              <a:spcAft>
                <a:spcPts val="1200"/>
              </a:spcAft>
              <a:buSzPct val="75000"/>
              <a:buFont typeface="Arial" panose="020B0604020202020204" pitchFamily="34" charset="0"/>
              <a:buChar char="•"/>
            </a:pPr>
            <a:r>
              <a:rPr lang="en-US" sz="2400" dirty="0">
                <a:latin typeface="Franklin Gothic Book" panose="020B0503020102020204" pitchFamily="34" charset="0"/>
                <a:ea typeface="Franklin Gothic Book" panose="020B0503020102020204" pitchFamily="34" charset="0"/>
                <a:cs typeface="Times New Roman" panose="02020603050405020304" pitchFamily="18" charset="0"/>
              </a:rPr>
              <a:t>Reducing documentation required</a:t>
            </a:r>
            <a:endParaRPr lang="en-US" sz="2400" dirty="0">
              <a:effectLst/>
              <a:latin typeface="Franklin Gothic Book" panose="020B0503020102020204" pitchFamily="34" charset="0"/>
              <a:ea typeface="Franklin Gothic Book" panose="020B05030201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0000"/>
              </a:lnSpc>
              <a:spcAft>
                <a:spcPts val="1200"/>
              </a:spcAft>
              <a:buSzPct val="75000"/>
              <a:buFont typeface="Courier New" panose="02070309020205020404" pitchFamily="49" charset="0"/>
              <a:buChar char="o"/>
            </a:pPr>
            <a:r>
              <a:rPr lang="en-US" sz="2400" dirty="0"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Times New Roman" panose="02020603050405020304" pitchFamily="18" charset="0"/>
              </a:rPr>
              <a:t>Simplifies the process for appeals</a:t>
            </a:r>
          </a:p>
          <a:p>
            <a:pPr marL="1257300" lvl="2" indent="-342900">
              <a:lnSpc>
                <a:spcPct val="120000"/>
              </a:lnSpc>
              <a:spcAft>
                <a:spcPts val="1200"/>
              </a:spcAft>
              <a:buSzPct val="75000"/>
              <a:buFont typeface="Arial" panose="020B0604020202020204" pitchFamily="34" charset="0"/>
              <a:buChar char="•"/>
            </a:pPr>
            <a:r>
              <a:rPr lang="en-US" sz="2400" dirty="0">
                <a:latin typeface="Franklin Gothic Book" panose="020B0503020102020204" pitchFamily="34" charset="0"/>
                <a:ea typeface="Franklin Gothic Book" panose="020B0503020102020204" pitchFamily="34" charset="0"/>
                <a:cs typeface="Times New Roman" panose="02020603050405020304" pitchFamily="18" charset="0"/>
              </a:rPr>
              <a:t>No longer provide written appeal letter</a:t>
            </a:r>
            <a:endParaRPr lang="en-US" sz="2400" dirty="0">
              <a:effectLst/>
              <a:latin typeface="Franklin Gothic Book" panose="020B0503020102020204" pitchFamily="34" charset="0"/>
              <a:ea typeface="Franklin Gothic Book" panose="020B05030201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SzPts val="1100"/>
              <a:buFont typeface="Wingdings" panose="05000000000000000000" pitchFamily="2" charset="2"/>
              <a:buChar char=""/>
            </a:pPr>
            <a:endParaRPr lang="en-US" sz="1800" dirty="0">
              <a:effectLst/>
              <a:latin typeface="Franklin Gothic Book" panose="020B0503020102020204" pitchFamily="34" charset="0"/>
              <a:ea typeface="Franklin Gothic Book" panose="020B0503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Graphic about Simplifying the Application Process including Streamlining the Temporary Housing Assistance Application, Removing Barriers for Late Applicants and Simply the Process for Appeals.">
            <a:extLst>
              <a:ext uri="{FF2B5EF4-FFF2-40B4-BE49-F238E27FC236}">
                <a16:creationId xmlns:a16="http://schemas.microsoft.com/office/drawing/2014/main" id="{F9714CFF-96A7-117B-9CB9-EC9BEF9EFD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326" t="10584" b="30801"/>
          <a:stretch/>
        </p:blipFill>
        <p:spPr>
          <a:xfrm>
            <a:off x="7442101" y="1256725"/>
            <a:ext cx="4620705" cy="5074104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82EBC58-8CD4-842E-0F6B-32608B92DF53}"/>
              </a:ext>
            </a:extLst>
          </p:cNvPr>
          <p:cNvCxnSpPr>
            <a:cxnSpLocks/>
          </p:cNvCxnSpPr>
          <p:nvPr/>
        </p:nvCxnSpPr>
        <p:spPr>
          <a:xfrm>
            <a:off x="742950" y="1256725"/>
            <a:ext cx="734513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1561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A5C06-479E-C414-B62B-AE7F401D2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dirty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973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A5C06-479E-C414-B62B-AE7F401D2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Streamlined Registration Intake</a:t>
            </a:r>
          </a:p>
        </p:txBody>
      </p:sp>
    </p:spTree>
    <p:extLst>
      <p:ext uri="{BB962C8B-B14F-4D97-AF65-F5344CB8AC3E}">
        <p14:creationId xmlns:p14="http://schemas.microsoft.com/office/powerpoint/2010/main" val="734655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A5C06-479E-C414-B62B-AE7F401D2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dirty="0"/>
              <a:t/>
            </a:r>
            <a:br>
              <a:rPr lang="en-US" sz="6000" dirty="0"/>
            </a:br>
            <a:r>
              <a:rPr lang="en-US" sz="6000" dirty="0"/>
              <a:t>Angele Rogers</a:t>
            </a:r>
            <a:br>
              <a:rPr lang="en-US" sz="6000" dirty="0"/>
            </a:br>
            <a:r>
              <a:rPr lang="en-US" sz="3600" dirty="0"/>
              <a:t>FEMA Region VI</a:t>
            </a: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/>
              <a:t>Individual Assistance Branch Director</a:t>
            </a:r>
            <a:br>
              <a:rPr lang="en-US" sz="3100" dirty="0"/>
            </a:br>
            <a:r>
              <a:rPr lang="en-US" sz="3100" dirty="0"/>
              <a:t>225-910-5251     angele.rogers@fema.dhs.gov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312891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ederal Emergency Management Agency (FEMA) Seal">
            <a:extLst>
              <a:ext uri="{FF2B5EF4-FFF2-40B4-BE49-F238E27FC236}">
                <a16:creationId xmlns:a16="http://schemas.microsoft.com/office/drawing/2014/main" id="{6BB693A3-D63F-4E42-A384-55677088AB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0398" y="2365151"/>
            <a:ext cx="4584700" cy="163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386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7DC34B-F3F1-5DA1-149E-D9BF6707E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Streamline Registration?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72166-BC53-3623-5BDB-A74B73E29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Federal Emergency Management Agency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B14FC0-5F5A-C2D9-5C70-8C2FDAD11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C257D-A786-9244-9E17-CE618C8B927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13F32-2D58-964B-5375-7CB9C9DFEB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6018" y="1435395"/>
            <a:ext cx="10727798" cy="45507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74675" lvl="1" indent="-457200">
              <a:spcBef>
                <a:spcPts val="0"/>
              </a:spcBef>
              <a:buSzPts val="1000"/>
              <a:buFont typeface="Wingdings"/>
              <a:buChar char="§"/>
              <a:tabLst>
                <a:tab pos="914400" algn="l"/>
              </a:tabLst>
            </a:pPr>
            <a:r>
              <a:rPr lang="en-US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Improve survivor experience and reducing applicant burden during a traumatic and difficult part of their lives;</a:t>
            </a:r>
            <a:br>
              <a:rPr lang="en-US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dirty="0"/>
          </a:p>
          <a:p>
            <a:pPr marL="574675" lvl="1" indent="-457200">
              <a:spcBef>
                <a:spcPts val="0"/>
              </a:spcBef>
              <a:buSzPts val="1000"/>
              <a:buFont typeface="Wingdings"/>
              <a:buChar char="§"/>
              <a:tabLst>
                <a:tab pos="914400" algn="l"/>
              </a:tabLst>
            </a:pPr>
            <a:r>
              <a:rPr lang="en-US" sz="2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Tailoring registration intake in a logical way strengthens confidence in the federal government and manages survivor expectations;</a:t>
            </a:r>
            <a:br>
              <a:rPr lang="en-US" sz="2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</a:br>
            <a:endParaRPr lang="en-US" sz="2600" dirty="0">
              <a:solidFill>
                <a:srgbClr val="00000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4675" lvl="1" indent="-457200">
              <a:spcBef>
                <a:spcPts val="0"/>
              </a:spcBef>
              <a:buSzPts val="1000"/>
              <a:buFont typeface="Wingdings"/>
              <a:buChar char="§"/>
              <a:tabLst>
                <a:tab pos="914400" algn="l"/>
              </a:tabLst>
            </a:pPr>
            <a:r>
              <a:rPr lang="en-US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 simpler, more intuitive application process allows applicants to select their specific needs;</a:t>
            </a:r>
            <a:br>
              <a:rPr lang="en-US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2600" dirty="0">
              <a:solidFill>
                <a:srgbClr val="000000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4675" lvl="1" indent="-457200">
              <a:spcBef>
                <a:spcPts val="0"/>
              </a:spcBef>
              <a:buSzPts val="1000"/>
              <a:buFont typeface="Wingdings"/>
              <a:buChar char="§"/>
              <a:tabLst>
                <a:tab pos="914400" algn="l"/>
              </a:tabLst>
            </a:pPr>
            <a:r>
              <a:rPr lang="en-US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FEMA anticipates a 15%+ reduction in registration time for disaster survivors based on these changes. </a:t>
            </a:r>
          </a:p>
          <a:p>
            <a:pPr marL="460375" lvl="1" indent="-342900">
              <a:spcBef>
                <a:spcPts val="0"/>
              </a:spcBef>
              <a:buSzPts val="1000"/>
              <a:buFont typeface="Wingdings"/>
              <a:buChar char="§"/>
              <a:tabLst>
                <a:tab pos="914400" algn="l"/>
              </a:tabLst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265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E042381-9A56-4AB9-DCFC-0B64F3828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189" y="1523999"/>
            <a:ext cx="10715627" cy="4357511"/>
          </a:xfrm>
        </p:spPr>
        <p:txBody>
          <a:bodyPr/>
          <a:lstStyle/>
          <a:p>
            <a:r>
              <a:rPr lang="en-US" dirty="0"/>
              <a:t>The President declares a major disaster and approves Individual Assistance on a county basis, relying on joint FEMA/State damage assessments</a:t>
            </a:r>
          </a:p>
          <a:p>
            <a:r>
              <a:rPr lang="en-US" dirty="0"/>
              <a:t>FEMA activates registration intake for survivors affected by the disaster</a:t>
            </a:r>
          </a:p>
          <a:p>
            <a:r>
              <a:rPr lang="en-US" dirty="0"/>
              <a:t>Registration intake involves an application to determine eligibility and receive certain forms of financial and direct assistance</a:t>
            </a:r>
          </a:p>
          <a:p>
            <a:r>
              <a:rPr lang="en-US" dirty="0"/>
              <a:t>FEMA offers this service through multiple modes:</a:t>
            </a:r>
          </a:p>
          <a:p>
            <a:pPr lvl="1"/>
            <a:r>
              <a:rPr lang="en-US" dirty="0"/>
              <a:t>Call-center (1-800-621-3362)</a:t>
            </a:r>
          </a:p>
          <a:p>
            <a:pPr lvl="1"/>
            <a:r>
              <a:rPr lang="en-US" dirty="0"/>
              <a:t>In-person with Disaster Survivor Assistance Teams or by visiting a Disaster Recovery Center</a:t>
            </a:r>
          </a:p>
          <a:p>
            <a:pPr lvl="1"/>
            <a:r>
              <a:rPr lang="en-US" dirty="0"/>
              <a:t>Self-service at DisasterAssistance.gov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7B20E0-3C2E-67E7-EE64-EAB9C247C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- Registration Intake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7A1EFE-95AF-0761-7C62-A277D1363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C257D-A786-9244-9E17-CE618C8B927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935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D7A512-09F5-2D5B-B677-367DF7AB115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FCC257D-A786-9244-9E17-CE618C8B9275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F2AC3417-3632-4CBC-732F-5C007030A9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7248"/>
          <a:stretch/>
        </p:blipFill>
        <p:spPr>
          <a:xfrm>
            <a:off x="-1" y="-8895"/>
            <a:ext cx="10329333" cy="6858001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845EE09-1416-E8FC-7E3E-382601975F6B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 flipH="1">
            <a:off x="7957545" y="8894"/>
            <a:ext cx="4234455" cy="620380"/>
          </a:xfrm>
          <a:prstGeom prst="homePlate">
            <a:avLst/>
          </a:prstGeom>
          <a:solidFill>
            <a:schemeClr val="accent6">
              <a:lumMod val="75000"/>
            </a:schemeClr>
          </a:solidFill>
        </p:spPr>
        <p:txBody>
          <a:bodyPr vert="horz" wrap="square" lIns="91440" tIns="45720" rIns="91440" bIns="45720" rtlCol="0" anchor="t"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</a:rPr>
              <a:t>Previous Registration Intake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</a:rPr>
              <a:t>Splash Page</a:t>
            </a:r>
          </a:p>
        </p:txBody>
      </p:sp>
    </p:spTree>
    <p:extLst>
      <p:ext uri="{BB962C8B-B14F-4D97-AF65-F5344CB8AC3E}">
        <p14:creationId xmlns:p14="http://schemas.microsoft.com/office/powerpoint/2010/main" val="1134244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D7A512-09F5-2D5B-B677-367DF7AB115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FCC257D-A786-9244-9E17-CE618C8B9275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 descr="Graphical user interface, text, email&#10;&#10;Description automatically generated">
            <a:extLst>
              <a:ext uri="{FF2B5EF4-FFF2-40B4-BE49-F238E27FC236}">
                <a16:creationId xmlns:a16="http://schemas.microsoft.com/office/drawing/2014/main" id="{BB4DD5DD-419A-D489-4CBB-BFDD5A9A1F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8894"/>
            <a:ext cx="8809108" cy="68580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845EE09-1416-E8FC-7E3E-382601975F6B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 flipH="1">
            <a:off x="7957545" y="8894"/>
            <a:ext cx="4234455" cy="620380"/>
          </a:xfrm>
          <a:prstGeom prst="homePlate">
            <a:avLst/>
          </a:prstGeom>
          <a:solidFill>
            <a:schemeClr val="accent6">
              <a:lumMod val="75000"/>
            </a:schemeClr>
          </a:solidFill>
        </p:spPr>
        <p:txBody>
          <a:bodyPr vert="horz" wrap="square" lIns="91440" tIns="45720" rIns="91440" bIns="45720" rtlCol="0" anchor="t"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</a:rPr>
              <a:t>Previous Registration Intake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</a:rPr>
              <a:t>Personal Information Collection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1DA470-D2AF-94AA-DFC6-2F5103B47A3F}"/>
              </a:ext>
            </a:extLst>
          </p:cNvPr>
          <p:cNvSpPr txBox="1"/>
          <p:nvPr/>
        </p:nvSpPr>
        <p:spPr>
          <a:xfrm>
            <a:off x="9095087" y="1674674"/>
            <a:ext cx="2810933" cy="1754326"/>
          </a:xfrm>
          <a:prstGeom prst="rect">
            <a:avLst/>
          </a:prstGeom>
          <a:solidFill>
            <a:schemeClr val="bg1"/>
          </a:solidFill>
          <a:effectLst>
            <a:outerShdw blurRad="76200" dist="76200" dir="36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After privacy and burden pages, all survivors regardless of need or eligibility are directed to fill out an application</a:t>
            </a:r>
          </a:p>
        </p:txBody>
      </p:sp>
    </p:spTree>
    <p:extLst>
      <p:ext uri="{BB962C8B-B14F-4D97-AF65-F5344CB8AC3E}">
        <p14:creationId xmlns:p14="http://schemas.microsoft.com/office/powerpoint/2010/main" val="2116043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D7A512-09F5-2D5B-B677-367DF7AB115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FCC257D-A786-9244-9E17-CE618C8B9275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 descr="Graphical user interface, text, email&#10;&#10;Description automatically generated">
            <a:extLst>
              <a:ext uri="{FF2B5EF4-FFF2-40B4-BE49-F238E27FC236}">
                <a16:creationId xmlns:a16="http://schemas.microsoft.com/office/drawing/2014/main" id="{BB4DD5DD-419A-D489-4CBB-BFDD5A9A1F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8894"/>
            <a:ext cx="8809108" cy="68580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845EE09-1416-E8FC-7E3E-382601975F6B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 flipH="1">
            <a:off x="7957545" y="8894"/>
            <a:ext cx="4234455" cy="620380"/>
          </a:xfrm>
          <a:prstGeom prst="homePlate">
            <a:avLst/>
          </a:prstGeom>
          <a:solidFill>
            <a:schemeClr val="accent6">
              <a:lumMod val="75000"/>
            </a:schemeClr>
          </a:solidFill>
        </p:spPr>
        <p:txBody>
          <a:bodyPr vert="horz" wrap="square" lIns="91440" tIns="45720" rIns="91440" bIns="45720" rtlCol="0" anchor="t"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</a:rPr>
              <a:t>Previous Registration Intake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</a:rPr>
              <a:t>Splash Page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1DA470-D2AF-94AA-DFC6-2F5103B47A3F}"/>
              </a:ext>
            </a:extLst>
          </p:cNvPr>
          <p:cNvSpPr txBox="1"/>
          <p:nvPr/>
        </p:nvSpPr>
        <p:spPr>
          <a:xfrm>
            <a:off x="9141479" y="1792953"/>
            <a:ext cx="2810933" cy="923330"/>
          </a:xfrm>
          <a:prstGeom prst="rect">
            <a:avLst/>
          </a:prstGeom>
          <a:solidFill>
            <a:schemeClr val="bg1"/>
          </a:solidFill>
          <a:effectLst>
            <a:outerShdw blurRad="76200" dist="63500" dir="36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Application progress (gray dots) shows 12 more sections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5091CA-A70F-EEA0-83C6-8AF1ED008C20}"/>
              </a:ext>
            </a:extLst>
          </p:cNvPr>
          <p:cNvSpPr txBox="1"/>
          <p:nvPr/>
        </p:nvSpPr>
        <p:spPr>
          <a:xfrm>
            <a:off x="8985955" y="4159024"/>
            <a:ext cx="2810933" cy="646331"/>
          </a:xfrm>
          <a:prstGeom prst="rect">
            <a:avLst/>
          </a:prstGeom>
          <a:solidFill>
            <a:schemeClr val="bg1"/>
          </a:solidFill>
          <a:effectLst>
            <a:outerShdw blurRad="76200" dist="63500" dir="36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Each section has several pages to enter information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F15B2AC-58E1-EBD0-D997-B2B3D14E30A7}"/>
              </a:ext>
            </a:extLst>
          </p:cNvPr>
          <p:cNvSpPr/>
          <p:nvPr/>
        </p:nvSpPr>
        <p:spPr>
          <a:xfrm>
            <a:off x="6720663" y="998519"/>
            <a:ext cx="2088445" cy="1117600"/>
          </a:xfrm>
          <a:prstGeom prst="ellipse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Connector: Curved 7">
            <a:extLst>
              <a:ext uri="{FF2B5EF4-FFF2-40B4-BE49-F238E27FC236}">
                <a16:creationId xmlns:a16="http://schemas.microsoft.com/office/drawing/2014/main" id="{7E7D2FCC-120E-8A0A-7A5C-E8C67C171548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8746389" y="1340327"/>
            <a:ext cx="1800557" cy="452626"/>
          </a:xfrm>
          <a:prstGeom prst="curvedConnector2">
            <a:avLst/>
          </a:prstGeom>
          <a:ln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841DE6B8-2242-432F-1AA0-1A87184CA49E}"/>
              </a:ext>
            </a:extLst>
          </p:cNvPr>
          <p:cNvSpPr/>
          <p:nvPr/>
        </p:nvSpPr>
        <p:spPr>
          <a:xfrm>
            <a:off x="0" y="1458464"/>
            <a:ext cx="1543454" cy="2700560"/>
          </a:xfrm>
          <a:prstGeom prst="ellipse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53EBFABE-7A25-CD01-9D03-0C096135EE97}"/>
              </a:ext>
            </a:extLst>
          </p:cNvPr>
          <p:cNvCxnSpPr>
            <a:cxnSpLocks/>
            <a:endCxn id="2" idx="0"/>
          </p:cNvCxnSpPr>
          <p:nvPr/>
        </p:nvCxnSpPr>
        <p:spPr>
          <a:xfrm>
            <a:off x="1559826" y="2356118"/>
            <a:ext cx="8831596" cy="1802906"/>
          </a:xfrm>
          <a:prstGeom prst="curvedConnector2">
            <a:avLst/>
          </a:prstGeom>
          <a:ln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6868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1913B4C-9F4E-3029-0A58-7D81E90D9A9D}"/>
              </a:ext>
            </a:extLst>
          </p:cNvPr>
          <p:cNvSpPr/>
          <p:nvPr/>
        </p:nvSpPr>
        <p:spPr>
          <a:xfrm>
            <a:off x="1219972" y="1776025"/>
            <a:ext cx="3982994" cy="595183"/>
          </a:xfrm>
          <a:prstGeom prst="roundRect">
            <a:avLst/>
          </a:prstGeom>
          <a:solidFill>
            <a:srgbClr val="005288"/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C9E836AD-CB45-EA6D-BF01-A96D24AB2E38}"/>
              </a:ext>
            </a:extLst>
          </p:cNvPr>
          <p:cNvSpPr/>
          <p:nvPr/>
        </p:nvSpPr>
        <p:spPr>
          <a:xfrm>
            <a:off x="7037945" y="1786322"/>
            <a:ext cx="4322805" cy="595183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7DC34B-F3F1-5DA1-149E-D9BF6707E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between Previous and Streamlined Registration Intake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72166-BC53-3623-5BDB-A74B73E29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Federal Emergency Management Agency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B14FC0-5F5A-C2D9-5C70-8C2FDAD11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C257D-A786-9244-9E17-CE618C8B927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69937D5-BEAA-1945-C18D-545BFD37C773}"/>
              </a:ext>
            </a:extLst>
          </p:cNvPr>
          <p:cNvSpPr txBox="1"/>
          <p:nvPr/>
        </p:nvSpPr>
        <p:spPr>
          <a:xfrm>
            <a:off x="882993" y="2537640"/>
            <a:ext cx="4665962" cy="25648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Aft>
                <a:spcPts val="1000"/>
              </a:spcAft>
              <a:buFont typeface="Arial"/>
              <a:buChar char="•"/>
            </a:pPr>
            <a:r>
              <a:rPr lang="en-US" sz="2400" dirty="0"/>
              <a:t>Linear question flow</a:t>
            </a:r>
            <a:endParaRPr lang="en-US"/>
          </a:p>
          <a:p>
            <a:pPr marL="285750" indent="-285750">
              <a:spcAft>
                <a:spcPts val="1000"/>
              </a:spcAft>
              <a:buFont typeface="Arial"/>
              <a:buChar char="•"/>
            </a:pPr>
            <a:r>
              <a:rPr lang="en-US" sz="2400" dirty="0"/>
              <a:t>Every survivor completes application regardless of needs</a:t>
            </a:r>
          </a:p>
          <a:p>
            <a:pPr marL="285750" indent="-285750">
              <a:spcAft>
                <a:spcPts val="1000"/>
              </a:spcAft>
              <a:buFont typeface="Arial"/>
              <a:buChar char="•"/>
            </a:pPr>
            <a:r>
              <a:rPr lang="en-US" sz="2400" dirty="0"/>
              <a:t>Survivors can’t determine position in application and what comes next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E26DF66-6B82-F317-D33E-490C44E23C6A}"/>
              </a:ext>
            </a:extLst>
          </p:cNvPr>
          <p:cNvSpPr txBox="1"/>
          <p:nvPr/>
        </p:nvSpPr>
        <p:spPr>
          <a:xfrm>
            <a:off x="6783344" y="1775639"/>
            <a:ext cx="466596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Streamlined RI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D593133-36EE-82D4-DAA0-569FF5505DA4}"/>
              </a:ext>
            </a:extLst>
          </p:cNvPr>
          <p:cNvSpPr txBox="1"/>
          <p:nvPr/>
        </p:nvSpPr>
        <p:spPr>
          <a:xfrm>
            <a:off x="810912" y="1785936"/>
            <a:ext cx="466596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Previous RI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0E02503-D3EC-0716-540A-92C89C772CC7}"/>
              </a:ext>
            </a:extLst>
          </p:cNvPr>
          <p:cNvSpPr txBox="1"/>
          <p:nvPr/>
        </p:nvSpPr>
        <p:spPr>
          <a:xfrm>
            <a:off x="6865722" y="2537638"/>
            <a:ext cx="4665962" cy="26930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Aft>
                <a:spcPts val="1000"/>
              </a:spcAft>
              <a:buFont typeface="Arial"/>
              <a:buChar char="•"/>
            </a:pPr>
            <a:r>
              <a:rPr lang="en-US" sz="2400" dirty="0"/>
              <a:t>Logical, branching question flow </a:t>
            </a:r>
            <a:endParaRPr lang="en-US"/>
          </a:p>
          <a:p>
            <a:pPr marL="285750" indent="-285750">
              <a:spcAft>
                <a:spcPts val="1000"/>
              </a:spcAft>
              <a:buFont typeface="Arial"/>
              <a:buChar char="•"/>
            </a:pPr>
            <a:r>
              <a:rPr lang="en-US" sz="2400" dirty="0"/>
              <a:t>Survivor identifies need first, then answers appropriate questions</a:t>
            </a:r>
          </a:p>
          <a:p>
            <a:pPr marL="285750" indent="-285750">
              <a:spcAft>
                <a:spcPts val="1000"/>
              </a:spcAft>
              <a:buFont typeface="Arial"/>
              <a:buChar char="•"/>
            </a:pPr>
            <a:r>
              <a:rPr lang="en-US" sz="2400" dirty="0"/>
              <a:t>Easier navigation</a:t>
            </a:r>
          </a:p>
          <a:p>
            <a:pPr marL="285750" indent="-285750">
              <a:spcAft>
                <a:spcPts val="1000"/>
              </a:spcAft>
              <a:buFont typeface="Arial"/>
              <a:buChar char="•"/>
            </a:pPr>
            <a:r>
              <a:rPr lang="en-US" sz="2400" dirty="0"/>
              <a:t>Integrated with Login.gov</a:t>
            </a:r>
          </a:p>
        </p:txBody>
      </p:sp>
    </p:spTree>
    <p:extLst>
      <p:ext uri="{BB962C8B-B14F-4D97-AF65-F5344CB8AC3E}">
        <p14:creationId xmlns:p14="http://schemas.microsoft.com/office/powerpoint/2010/main" val="4201721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D7A512-09F5-2D5B-B677-367DF7AB115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FCC257D-A786-9244-9E17-CE618C8B9275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" name="Picture 9" descr="A picture containing text, screenshot, person&#10;&#10;Description automatically generated">
            <a:extLst>
              <a:ext uri="{FF2B5EF4-FFF2-40B4-BE49-F238E27FC236}">
                <a16:creationId xmlns:a16="http://schemas.microsoft.com/office/drawing/2014/main" id="{1CD14197-4091-5939-0F03-D104E5F993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43" y="531473"/>
            <a:ext cx="11491365" cy="6326812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845EE09-1416-E8FC-7E3E-382601975F6B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 flipH="1">
            <a:off x="7957545" y="8894"/>
            <a:ext cx="4234455" cy="620380"/>
          </a:xfrm>
          <a:prstGeom prst="homePlate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</a:rPr>
              <a:t>Streamlined Registration Intake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</a:rPr>
              <a:t>Splash Page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14CE948-C675-DFF5-0796-E16E472EF238}"/>
              </a:ext>
            </a:extLst>
          </p:cNvPr>
          <p:cNvSpPr/>
          <p:nvPr/>
        </p:nvSpPr>
        <p:spPr>
          <a:xfrm>
            <a:off x="891822" y="3522133"/>
            <a:ext cx="2551289" cy="1095023"/>
          </a:xfrm>
          <a:prstGeom prst="ellipse">
            <a:avLst/>
          </a:prstGeom>
          <a:noFill/>
          <a:ln w="69850"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0841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5188"/>
      </a:dk2>
      <a:lt2>
        <a:srgbClr val="F3F3F3"/>
      </a:lt2>
      <a:accent1>
        <a:srgbClr val="0078AE"/>
      </a:accent1>
      <a:accent2>
        <a:srgbClr val="595B5D"/>
      </a:accent2>
      <a:accent3>
        <a:srgbClr val="BABBBD"/>
      </a:accent3>
      <a:accent4>
        <a:srgbClr val="5E9732"/>
      </a:accent4>
      <a:accent5>
        <a:srgbClr val="0072CE"/>
      </a:accent5>
      <a:accent6>
        <a:srgbClr val="C31230"/>
      </a:accent6>
      <a:hlink>
        <a:srgbClr val="005188"/>
      </a:hlink>
      <a:folHlink>
        <a:srgbClr val="005188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3091F8ED5AEA44962E4D3340721827" ma:contentTypeVersion="20" ma:contentTypeDescription="Create a new document." ma:contentTypeScope="" ma:versionID="1c0115722d964263e8f2fc2155bd0a68">
  <xsd:schema xmlns:xsd="http://www.w3.org/2001/XMLSchema" xmlns:xs="http://www.w3.org/2001/XMLSchema" xmlns:p="http://schemas.microsoft.com/office/2006/metadata/properties" xmlns:ns1="http://schemas.microsoft.com/sharepoint/v3" xmlns:ns2="0e4fac54-a62d-434e-a96a-2b762292c16b" xmlns:ns3="e0b45472-b695-441a-8df1-b72fbe6f52de" targetNamespace="http://schemas.microsoft.com/office/2006/metadata/properties" ma:root="true" ma:fieldsID="e4efaa357f2dd3f52882ad6185d834fb" ns1:_="" ns2:_="" ns3:_="">
    <xsd:import namespace="http://schemas.microsoft.com/sharepoint/v3"/>
    <xsd:import namespace="0e4fac54-a62d-434e-a96a-2b762292c16b"/>
    <xsd:import namespace="e0b45472-b695-441a-8df1-b72fbe6f52de"/>
    <xsd:element name="properties">
      <xsd:complexType>
        <xsd:sequence>
          <xsd:element name="documentManagement">
            <xsd:complexType>
              <xsd:all>
                <xsd:element ref="ns2:Division" minOccurs="0"/>
                <xsd:element ref="ns2:Section" minOccurs="0"/>
                <xsd:element ref="ns1:PublishingStartDate" minOccurs="0"/>
                <xsd:element ref="ns1:PublishingExpirationDate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1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4fac54-a62d-434e-a96a-2b762292c16b" elementFormDefault="qualified">
    <xsd:import namespace="http://schemas.microsoft.com/office/2006/documentManagement/types"/>
    <xsd:import namespace="http://schemas.microsoft.com/office/infopath/2007/PartnerControls"/>
    <xsd:element name="Division" ma:index="8" nillable="true" ma:displayName="Division" ma:format="Dropdown" ma:internalName="Division" ma:readOnly="false">
      <xsd:simpleType>
        <xsd:restriction base="dms:Choice">
          <xsd:enumeration value="Executive"/>
          <xsd:enumeration value="Disaster Recovery"/>
          <xsd:enumeration value="Preparedness, Response &amp; Interoperability"/>
          <xsd:enumeration value="Grants &amp; Administration"/>
        </xsd:restriction>
      </xsd:simpleType>
    </xsd:element>
    <xsd:element name="Section" ma:index="9" nillable="true" ma:displayName="Section" ma:format="Dropdown" ma:internalName="Section" ma:readOnly="false">
      <xsd:simpleType>
        <xsd:restriction base="dms:Choice">
          <xsd:enumeration value="Executive Office"/>
          <xsd:enumeration value="Preparedness"/>
          <xsd:enumeration value="PRI Operations"/>
          <xsd:enumeration value="Sub Recipient Monitoring"/>
          <xsd:enumeration value="Facility Management"/>
          <xsd:enumeration value="G &amp; A Management"/>
          <xsd:enumeration value="DR Process Services"/>
          <xsd:enumeration value="DR Management"/>
          <xsd:enumeration value="DR Public Assistance Grants"/>
          <xsd:enumeration value="DR Public Assistance Closeout"/>
          <xsd:enumeration value="DR Public Assistance Technical Services"/>
          <xsd:enumeration value="DR Public Assistance SALs"/>
          <xsd:enumeration value="DR Hazard Mitigation Grants"/>
          <xsd:enumeration value="DR Hazard Mitigation SALs"/>
          <xsd:enumeration value="Homeland Security Grants"/>
          <xsd:enumeration value="Recovery Grants Administration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b45472-b695-441a-8df1-b72fbe6f52d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0b45472-b695-441a-8df1-b72fbe6f52de">
      <UserInfo>
        <DisplayName>Rutherford, Kelly</DisplayName>
        <AccountId>1053</AccountId>
        <AccountType/>
      </UserInfo>
      <UserInfo>
        <DisplayName>Kanchanakuntla, Ashika</DisplayName>
        <AccountId>25802</AccountId>
        <AccountType/>
      </UserInfo>
    </SharedWithUsers>
    <Division xmlns="0e4fac54-a62d-434e-a96a-2b762292c16b" xsi:nil="true"/>
    <PublishingExpirationDate xmlns="http://schemas.microsoft.com/sharepoint/v3" xsi:nil="true"/>
    <PublishingStartDate xmlns="http://schemas.microsoft.com/sharepoint/v3" xsi:nil="true"/>
    <Section xmlns="0e4fac54-a62d-434e-a96a-2b762292c16b" xsi:nil="true"/>
  </documentManagement>
</p:properties>
</file>

<file path=customXml/itemProps1.xml><?xml version="1.0" encoding="utf-8"?>
<ds:datastoreItem xmlns:ds="http://schemas.openxmlformats.org/officeDocument/2006/customXml" ds:itemID="{8F3F15E6-A329-4451-B5B1-F83BC10C56C4}"/>
</file>

<file path=customXml/itemProps2.xml><?xml version="1.0" encoding="utf-8"?>
<ds:datastoreItem xmlns:ds="http://schemas.openxmlformats.org/officeDocument/2006/customXml" ds:itemID="{FBEE995B-88D9-4ABF-89F8-CF48ABD1F292}"/>
</file>

<file path=customXml/itemProps3.xml><?xml version="1.0" encoding="utf-8"?>
<ds:datastoreItem xmlns:ds="http://schemas.openxmlformats.org/officeDocument/2006/customXml" ds:itemID="{6DB5BB03-DD21-4258-90BA-4BA883F2CE48}">
  <ds:schemaRefs>
    <ds:schemaRef ds:uri="http://schemas.microsoft.com/office/2006/documentManagement/types"/>
    <ds:schemaRef ds:uri="cabacc90-f1c2-4d48-bfdc-7d9da180ba83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7e83bb8b-4287-4246-b3cc-b1a294c95890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5710</TotalTime>
  <Words>639</Words>
  <Application>Microsoft Office PowerPoint</Application>
  <PresentationFormat>Widescreen</PresentationFormat>
  <Paragraphs>113</Paragraphs>
  <Slides>21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Calibri</vt:lpstr>
      <vt:lpstr>Courier New</vt:lpstr>
      <vt:lpstr>Franklin Gothic Book</vt:lpstr>
      <vt:lpstr>Franklin Gothic Medium</vt:lpstr>
      <vt:lpstr>Georgia</vt:lpstr>
      <vt:lpstr>Open Sans</vt:lpstr>
      <vt:lpstr>Times New Roman</vt:lpstr>
      <vt:lpstr>Wingdings</vt:lpstr>
      <vt:lpstr>ヒラギノ角ゴ ProN W3</vt:lpstr>
      <vt:lpstr>Office Theme</vt:lpstr>
      <vt:lpstr>Individual Assistance Streamlined Registration Intake  &amp; Individual Assistance Reforms</vt:lpstr>
      <vt:lpstr>Streamlined Registration Intake</vt:lpstr>
      <vt:lpstr>Why Streamline Registration?</vt:lpstr>
      <vt:lpstr>Background - Registration Intake</vt:lpstr>
      <vt:lpstr>PowerPoint Presentation</vt:lpstr>
      <vt:lpstr>PowerPoint Presentation</vt:lpstr>
      <vt:lpstr>PowerPoint Presentation</vt:lpstr>
      <vt:lpstr>Changes between Previous and Streamlined Registration Intake</vt:lpstr>
      <vt:lpstr>PowerPoint Presentation</vt:lpstr>
      <vt:lpstr>PowerPoint Presentation</vt:lpstr>
      <vt:lpstr>PowerPoint Presentation</vt:lpstr>
      <vt:lpstr>PowerPoint Presentation</vt:lpstr>
      <vt:lpstr>Login.gov Integration</vt:lpstr>
      <vt:lpstr>PowerPoint Presentation</vt:lpstr>
      <vt:lpstr>Individual Assistance Reforms</vt:lpstr>
      <vt:lpstr>IA Reforms Help Survivors Recover Faster</vt:lpstr>
      <vt:lpstr>Reforms Help Survivors Recover Faster and Stronger</vt:lpstr>
      <vt:lpstr>Reforms Simplify Application Process</vt:lpstr>
      <vt:lpstr>Questions</vt:lpstr>
      <vt:lpstr> Angele Rogers FEMA Region VI Individual Assistance Branch Director 225-910-5251     angele.rogers@fema.dhs.gov 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FEMA PowerPoint Template</dc:title>
  <dc:subject/>
  <dc:creator>FEMA External Affairs</dc:creator>
  <cp:keywords/>
  <dc:description/>
  <cp:lastModifiedBy>Rubby Douglas</cp:lastModifiedBy>
  <cp:revision>110</cp:revision>
  <cp:lastPrinted>2024-04-20T14:59:01Z</cp:lastPrinted>
  <dcterms:created xsi:type="dcterms:W3CDTF">2012-11-19T20:41:22Z</dcterms:created>
  <dcterms:modified xsi:type="dcterms:W3CDTF">2024-05-03T12:50:48Z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0x010100AE3091F8ED5AEA44962E4D3340721827</vt:lpwstr>
  </property>
  <property fmtid="{D5CDD505-2E9C-101B-9397-08002B2CF9AE}" pid="3" name="MediaServiceImageTags">
    <vt:lpwstr/>
  </property>
</Properties>
</file>